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snapToObjects="1">
      <p:cViewPr varScale="1">
        <p:scale>
          <a:sx n="121" d="100"/>
          <a:sy n="121" d="100"/>
        </p:scale>
        <p:origin x="744"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A07FD7-8A84-6B4A-9B90-35869D146E0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C94C0A8-A21F-0B45-8C56-F477FE57759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8F1C27B-31CF-434F-9E3E-0B47EDCB8063}"/>
              </a:ext>
            </a:extLst>
          </p:cNvPr>
          <p:cNvSpPr>
            <a:spLocks noGrp="1"/>
          </p:cNvSpPr>
          <p:nvPr>
            <p:ph type="dt" sz="half" idx="10"/>
          </p:nvPr>
        </p:nvSpPr>
        <p:spPr/>
        <p:txBody>
          <a:bodyPr/>
          <a:lstStyle/>
          <a:p>
            <a:fld id="{760034F8-16AF-E14B-B79F-4E5CE5AA0E5E}" type="datetimeFigureOut">
              <a:rPr lang="en-US" smtClean="0"/>
              <a:t>12/22/21</a:t>
            </a:fld>
            <a:endParaRPr lang="en-US"/>
          </a:p>
        </p:txBody>
      </p:sp>
      <p:sp>
        <p:nvSpPr>
          <p:cNvPr id="5" name="Footer Placeholder 4">
            <a:extLst>
              <a:ext uri="{FF2B5EF4-FFF2-40B4-BE49-F238E27FC236}">
                <a16:creationId xmlns:a16="http://schemas.microsoft.com/office/drawing/2014/main" id="{AE839A72-A3AA-A246-B454-8AD1C1D8278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519FBE2-DA9C-4643-AF5F-552A4C4CCDF6}"/>
              </a:ext>
            </a:extLst>
          </p:cNvPr>
          <p:cNvSpPr>
            <a:spLocks noGrp="1"/>
          </p:cNvSpPr>
          <p:nvPr>
            <p:ph type="sldNum" sz="quarter" idx="12"/>
          </p:nvPr>
        </p:nvSpPr>
        <p:spPr/>
        <p:txBody>
          <a:bodyPr/>
          <a:lstStyle/>
          <a:p>
            <a:fld id="{E9C65A39-6A3A-DF49-A911-540016C8A46D}" type="slidenum">
              <a:rPr lang="en-US" smtClean="0"/>
              <a:t>‹#›</a:t>
            </a:fld>
            <a:endParaRPr lang="en-US"/>
          </a:p>
        </p:txBody>
      </p:sp>
    </p:spTree>
    <p:extLst>
      <p:ext uri="{BB962C8B-B14F-4D97-AF65-F5344CB8AC3E}">
        <p14:creationId xmlns:p14="http://schemas.microsoft.com/office/powerpoint/2010/main" val="3452247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0A36BC-B6E8-554F-86E4-13A5D3671A7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2C4C170-C1EE-E746-A2C8-D16A17909C6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ED517F-791F-5C4A-846B-718FAFE53CD5}"/>
              </a:ext>
            </a:extLst>
          </p:cNvPr>
          <p:cNvSpPr>
            <a:spLocks noGrp="1"/>
          </p:cNvSpPr>
          <p:nvPr>
            <p:ph type="dt" sz="half" idx="10"/>
          </p:nvPr>
        </p:nvSpPr>
        <p:spPr/>
        <p:txBody>
          <a:bodyPr/>
          <a:lstStyle/>
          <a:p>
            <a:fld id="{760034F8-16AF-E14B-B79F-4E5CE5AA0E5E}" type="datetimeFigureOut">
              <a:rPr lang="en-US" smtClean="0"/>
              <a:t>12/22/21</a:t>
            </a:fld>
            <a:endParaRPr lang="en-US"/>
          </a:p>
        </p:txBody>
      </p:sp>
      <p:sp>
        <p:nvSpPr>
          <p:cNvPr id="5" name="Footer Placeholder 4">
            <a:extLst>
              <a:ext uri="{FF2B5EF4-FFF2-40B4-BE49-F238E27FC236}">
                <a16:creationId xmlns:a16="http://schemas.microsoft.com/office/drawing/2014/main" id="{61333E3D-D7AC-7E41-AB60-099D9D415E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2DEB57-A29D-2A40-ACCA-629CEE949C48}"/>
              </a:ext>
            </a:extLst>
          </p:cNvPr>
          <p:cNvSpPr>
            <a:spLocks noGrp="1"/>
          </p:cNvSpPr>
          <p:nvPr>
            <p:ph type="sldNum" sz="quarter" idx="12"/>
          </p:nvPr>
        </p:nvSpPr>
        <p:spPr/>
        <p:txBody>
          <a:bodyPr/>
          <a:lstStyle/>
          <a:p>
            <a:fld id="{E9C65A39-6A3A-DF49-A911-540016C8A46D}" type="slidenum">
              <a:rPr lang="en-US" smtClean="0"/>
              <a:t>‹#›</a:t>
            </a:fld>
            <a:endParaRPr lang="en-US"/>
          </a:p>
        </p:txBody>
      </p:sp>
    </p:spTree>
    <p:extLst>
      <p:ext uri="{BB962C8B-B14F-4D97-AF65-F5344CB8AC3E}">
        <p14:creationId xmlns:p14="http://schemas.microsoft.com/office/powerpoint/2010/main" val="19957725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F8AC96B-982F-9E4C-94D7-BAD609993D9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A67FE39-0171-7640-BBEC-A0BFE269D0F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58DCF93-4395-2A46-80AC-C43BE1E323F6}"/>
              </a:ext>
            </a:extLst>
          </p:cNvPr>
          <p:cNvSpPr>
            <a:spLocks noGrp="1"/>
          </p:cNvSpPr>
          <p:nvPr>
            <p:ph type="dt" sz="half" idx="10"/>
          </p:nvPr>
        </p:nvSpPr>
        <p:spPr/>
        <p:txBody>
          <a:bodyPr/>
          <a:lstStyle/>
          <a:p>
            <a:fld id="{760034F8-16AF-E14B-B79F-4E5CE5AA0E5E}" type="datetimeFigureOut">
              <a:rPr lang="en-US" smtClean="0"/>
              <a:t>12/22/21</a:t>
            </a:fld>
            <a:endParaRPr lang="en-US"/>
          </a:p>
        </p:txBody>
      </p:sp>
      <p:sp>
        <p:nvSpPr>
          <p:cNvPr id="5" name="Footer Placeholder 4">
            <a:extLst>
              <a:ext uri="{FF2B5EF4-FFF2-40B4-BE49-F238E27FC236}">
                <a16:creationId xmlns:a16="http://schemas.microsoft.com/office/drawing/2014/main" id="{E3C29319-E6DE-2143-BBE5-4EC0F1E13F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104A189-B2CC-D64E-BB30-4EE328FFAEF7}"/>
              </a:ext>
            </a:extLst>
          </p:cNvPr>
          <p:cNvSpPr>
            <a:spLocks noGrp="1"/>
          </p:cNvSpPr>
          <p:nvPr>
            <p:ph type="sldNum" sz="quarter" idx="12"/>
          </p:nvPr>
        </p:nvSpPr>
        <p:spPr/>
        <p:txBody>
          <a:bodyPr/>
          <a:lstStyle/>
          <a:p>
            <a:fld id="{E9C65A39-6A3A-DF49-A911-540016C8A46D}" type="slidenum">
              <a:rPr lang="en-US" smtClean="0"/>
              <a:t>‹#›</a:t>
            </a:fld>
            <a:endParaRPr lang="en-US"/>
          </a:p>
        </p:txBody>
      </p:sp>
    </p:spTree>
    <p:extLst>
      <p:ext uri="{BB962C8B-B14F-4D97-AF65-F5344CB8AC3E}">
        <p14:creationId xmlns:p14="http://schemas.microsoft.com/office/powerpoint/2010/main" val="16036077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B56CD5-7287-A04E-BBEA-4A723079FA1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2717E4A-1E58-1149-B8FF-4E188D36BBA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794673-ED07-C245-A5F8-69B7B131122F}"/>
              </a:ext>
            </a:extLst>
          </p:cNvPr>
          <p:cNvSpPr>
            <a:spLocks noGrp="1"/>
          </p:cNvSpPr>
          <p:nvPr>
            <p:ph type="dt" sz="half" idx="10"/>
          </p:nvPr>
        </p:nvSpPr>
        <p:spPr/>
        <p:txBody>
          <a:bodyPr/>
          <a:lstStyle/>
          <a:p>
            <a:fld id="{760034F8-16AF-E14B-B79F-4E5CE5AA0E5E}" type="datetimeFigureOut">
              <a:rPr lang="en-US" smtClean="0"/>
              <a:t>12/22/21</a:t>
            </a:fld>
            <a:endParaRPr lang="en-US"/>
          </a:p>
        </p:txBody>
      </p:sp>
      <p:sp>
        <p:nvSpPr>
          <p:cNvPr id="5" name="Footer Placeholder 4">
            <a:extLst>
              <a:ext uri="{FF2B5EF4-FFF2-40B4-BE49-F238E27FC236}">
                <a16:creationId xmlns:a16="http://schemas.microsoft.com/office/drawing/2014/main" id="{FF302BFD-ED99-984E-A0E3-1CD0D9A1CB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2DF46A-C6AC-554A-A0E3-7E3592D4D7FF}"/>
              </a:ext>
            </a:extLst>
          </p:cNvPr>
          <p:cNvSpPr>
            <a:spLocks noGrp="1"/>
          </p:cNvSpPr>
          <p:nvPr>
            <p:ph type="sldNum" sz="quarter" idx="12"/>
          </p:nvPr>
        </p:nvSpPr>
        <p:spPr/>
        <p:txBody>
          <a:bodyPr/>
          <a:lstStyle/>
          <a:p>
            <a:fld id="{E9C65A39-6A3A-DF49-A911-540016C8A46D}" type="slidenum">
              <a:rPr lang="en-US" smtClean="0"/>
              <a:t>‹#›</a:t>
            </a:fld>
            <a:endParaRPr lang="en-US"/>
          </a:p>
        </p:txBody>
      </p:sp>
    </p:spTree>
    <p:extLst>
      <p:ext uri="{BB962C8B-B14F-4D97-AF65-F5344CB8AC3E}">
        <p14:creationId xmlns:p14="http://schemas.microsoft.com/office/powerpoint/2010/main" val="1208421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A418A5-91A6-CF43-B507-ECEBEC270D3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B267E47-CE03-3D4E-9A04-2F65FBCF5A5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B170958-4ABF-9144-A931-D08DC732B125}"/>
              </a:ext>
            </a:extLst>
          </p:cNvPr>
          <p:cNvSpPr>
            <a:spLocks noGrp="1"/>
          </p:cNvSpPr>
          <p:nvPr>
            <p:ph type="dt" sz="half" idx="10"/>
          </p:nvPr>
        </p:nvSpPr>
        <p:spPr/>
        <p:txBody>
          <a:bodyPr/>
          <a:lstStyle/>
          <a:p>
            <a:fld id="{760034F8-16AF-E14B-B79F-4E5CE5AA0E5E}" type="datetimeFigureOut">
              <a:rPr lang="en-US" smtClean="0"/>
              <a:t>12/22/21</a:t>
            </a:fld>
            <a:endParaRPr lang="en-US"/>
          </a:p>
        </p:txBody>
      </p:sp>
      <p:sp>
        <p:nvSpPr>
          <p:cNvPr id="5" name="Footer Placeholder 4">
            <a:extLst>
              <a:ext uri="{FF2B5EF4-FFF2-40B4-BE49-F238E27FC236}">
                <a16:creationId xmlns:a16="http://schemas.microsoft.com/office/drawing/2014/main" id="{22C005D5-E82A-9646-B49B-024A0F1C55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CF49F62-3303-204E-9E25-3AA8C83C814D}"/>
              </a:ext>
            </a:extLst>
          </p:cNvPr>
          <p:cNvSpPr>
            <a:spLocks noGrp="1"/>
          </p:cNvSpPr>
          <p:nvPr>
            <p:ph type="sldNum" sz="quarter" idx="12"/>
          </p:nvPr>
        </p:nvSpPr>
        <p:spPr/>
        <p:txBody>
          <a:bodyPr/>
          <a:lstStyle/>
          <a:p>
            <a:fld id="{E9C65A39-6A3A-DF49-A911-540016C8A46D}" type="slidenum">
              <a:rPr lang="en-US" smtClean="0"/>
              <a:t>‹#›</a:t>
            </a:fld>
            <a:endParaRPr lang="en-US"/>
          </a:p>
        </p:txBody>
      </p:sp>
    </p:spTree>
    <p:extLst>
      <p:ext uri="{BB962C8B-B14F-4D97-AF65-F5344CB8AC3E}">
        <p14:creationId xmlns:p14="http://schemas.microsoft.com/office/powerpoint/2010/main" val="13994764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C6BBC6-CDE9-C240-8552-45C599DCAB8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AAC095A-E78E-4F4C-9922-6A5F9306703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AE94DB4-5DCD-EF46-8946-9D216D730D8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1E34897-A576-0B47-9584-766DE4F0994D}"/>
              </a:ext>
            </a:extLst>
          </p:cNvPr>
          <p:cNvSpPr>
            <a:spLocks noGrp="1"/>
          </p:cNvSpPr>
          <p:nvPr>
            <p:ph type="dt" sz="half" idx="10"/>
          </p:nvPr>
        </p:nvSpPr>
        <p:spPr/>
        <p:txBody>
          <a:bodyPr/>
          <a:lstStyle/>
          <a:p>
            <a:fld id="{760034F8-16AF-E14B-B79F-4E5CE5AA0E5E}" type="datetimeFigureOut">
              <a:rPr lang="en-US" smtClean="0"/>
              <a:t>12/22/21</a:t>
            </a:fld>
            <a:endParaRPr lang="en-US"/>
          </a:p>
        </p:txBody>
      </p:sp>
      <p:sp>
        <p:nvSpPr>
          <p:cNvPr id="6" name="Footer Placeholder 5">
            <a:extLst>
              <a:ext uri="{FF2B5EF4-FFF2-40B4-BE49-F238E27FC236}">
                <a16:creationId xmlns:a16="http://schemas.microsoft.com/office/drawing/2014/main" id="{D67B3689-1E55-BE40-8E46-CC0A9B98AC4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B93B581-813C-3946-B871-AB034D77D058}"/>
              </a:ext>
            </a:extLst>
          </p:cNvPr>
          <p:cNvSpPr>
            <a:spLocks noGrp="1"/>
          </p:cNvSpPr>
          <p:nvPr>
            <p:ph type="sldNum" sz="quarter" idx="12"/>
          </p:nvPr>
        </p:nvSpPr>
        <p:spPr/>
        <p:txBody>
          <a:bodyPr/>
          <a:lstStyle/>
          <a:p>
            <a:fld id="{E9C65A39-6A3A-DF49-A911-540016C8A46D}" type="slidenum">
              <a:rPr lang="en-US" smtClean="0"/>
              <a:t>‹#›</a:t>
            </a:fld>
            <a:endParaRPr lang="en-US"/>
          </a:p>
        </p:txBody>
      </p:sp>
    </p:spTree>
    <p:extLst>
      <p:ext uri="{BB962C8B-B14F-4D97-AF65-F5344CB8AC3E}">
        <p14:creationId xmlns:p14="http://schemas.microsoft.com/office/powerpoint/2010/main" val="6780736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E6F961-7079-B442-9F7D-3152193AB12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DC954CE-C4A2-0D4C-996B-9021D5B07A0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CC21C21-FBCF-664F-ABB0-D3D04C82FEF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C927E91-83C8-BE4F-8A98-89559E0DD5E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80932BC-E1C7-BB40-83CA-F7799ED2BD7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FA113C0-1D26-954A-AAE9-06BB0A8DB7A4}"/>
              </a:ext>
            </a:extLst>
          </p:cNvPr>
          <p:cNvSpPr>
            <a:spLocks noGrp="1"/>
          </p:cNvSpPr>
          <p:nvPr>
            <p:ph type="dt" sz="half" idx="10"/>
          </p:nvPr>
        </p:nvSpPr>
        <p:spPr/>
        <p:txBody>
          <a:bodyPr/>
          <a:lstStyle/>
          <a:p>
            <a:fld id="{760034F8-16AF-E14B-B79F-4E5CE5AA0E5E}" type="datetimeFigureOut">
              <a:rPr lang="en-US" smtClean="0"/>
              <a:t>12/22/21</a:t>
            </a:fld>
            <a:endParaRPr lang="en-US"/>
          </a:p>
        </p:txBody>
      </p:sp>
      <p:sp>
        <p:nvSpPr>
          <p:cNvPr id="8" name="Footer Placeholder 7">
            <a:extLst>
              <a:ext uri="{FF2B5EF4-FFF2-40B4-BE49-F238E27FC236}">
                <a16:creationId xmlns:a16="http://schemas.microsoft.com/office/drawing/2014/main" id="{7BBBAB70-78DE-8C48-98F6-B4A04542B3F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4F34FA5-C1A6-5045-9CC5-1D5296647821}"/>
              </a:ext>
            </a:extLst>
          </p:cNvPr>
          <p:cNvSpPr>
            <a:spLocks noGrp="1"/>
          </p:cNvSpPr>
          <p:nvPr>
            <p:ph type="sldNum" sz="quarter" idx="12"/>
          </p:nvPr>
        </p:nvSpPr>
        <p:spPr/>
        <p:txBody>
          <a:bodyPr/>
          <a:lstStyle/>
          <a:p>
            <a:fld id="{E9C65A39-6A3A-DF49-A911-540016C8A46D}" type="slidenum">
              <a:rPr lang="en-US" smtClean="0"/>
              <a:t>‹#›</a:t>
            </a:fld>
            <a:endParaRPr lang="en-US"/>
          </a:p>
        </p:txBody>
      </p:sp>
    </p:spTree>
    <p:extLst>
      <p:ext uri="{BB962C8B-B14F-4D97-AF65-F5344CB8AC3E}">
        <p14:creationId xmlns:p14="http://schemas.microsoft.com/office/powerpoint/2010/main" val="13278587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A465F-B493-B643-ADF6-4B5C2B0F8BE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7B12B08-43EA-184A-A73F-F8AF10E18F04}"/>
              </a:ext>
            </a:extLst>
          </p:cNvPr>
          <p:cNvSpPr>
            <a:spLocks noGrp="1"/>
          </p:cNvSpPr>
          <p:nvPr>
            <p:ph type="dt" sz="half" idx="10"/>
          </p:nvPr>
        </p:nvSpPr>
        <p:spPr/>
        <p:txBody>
          <a:bodyPr/>
          <a:lstStyle/>
          <a:p>
            <a:fld id="{760034F8-16AF-E14B-B79F-4E5CE5AA0E5E}" type="datetimeFigureOut">
              <a:rPr lang="en-US" smtClean="0"/>
              <a:t>12/22/21</a:t>
            </a:fld>
            <a:endParaRPr lang="en-US"/>
          </a:p>
        </p:txBody>
      </p:sp>
      <p:sp>
        <p:nvSpPr>
          <p:cNvPr id="4" name="Footer Placeholder 3">
            <a:extLst>
              <a:ext uri="{FF2B5EF4-FFF2-40B4-BE49-F238E27FC236}">
                <a16:creationId xmlns:a16="http://schemas.microsoft.com/office/drawing/2014/main" id="{1746688D-85FB-4846-BA7D-2CB2FF92720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12ECCDB-CBA4-D048-A7EE-EDE8E9F12282}"/>
              </a:ext>
            </a:extLst>
          </p:cNvPr>
          <p:cNvSpPr>
            <a:spLocks noGrp="1"/>
          </p:cNvSpPr>
          <p:nvPr>
            <p:ph type="sldNum" sz="quarter" idx="12"/>
          </p:nvPr>
        </p:nvSpPr>
        <p:spPr/>
        <p:txBody>
          <a:bodyPr/>
          <a:lstStyle/>
          <a:p>
            <a:fld id="{E9C65A39-6A3A-DF49-A911-540016C8A46D}" type="slidenum">
              <a:rPr lang="en-US" smtClean="0"/>
              <a:t>‹#›</a:t>
            </a:fld>
            <a:endParaRPr lang="en-US"/>
          </a:p>
        </p:txBody>
      </p:sp>
    </p:spTree>
    <p:extLst>
      <p:ext uri="{BB962C8B-B14F-4D97-AF65-F5344CB8AC3E}">
        <p14:creationId xmlns:p14="http://schemas.microsoft.com/office/powerpoint/2010/main" val="3254137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29C6F27-2122-9B41-865B-3D1463FF3EE4}"/>
              </a:ext>
            </a:extLst>
          </p:cNvPr>
          <p:cNvSpPr>
            <a:spLocks noGrp="1"/>
          </p:cNvSpPr>
          <p:nvPr>
            <p:ph type="dt" sz="half" idx="10"/>
          </p:nvPr>
        </p:nvSpPr>
        <p:spPr/>
        <p:txBody>
          <a:bodyPr/>
          <a:lstStyle/>
          <a:p>
            <a:fld id="{760034F8-16AF-E14B-B79F-4E5CE5AA0E5E}" type="datetimeFigureOut">
              <a:rPr lang="en-US" smtClean="0"/>
              <a:t>12/22/21</a:t>
            </a:fld>
            <a:endParaRPr lang="en-US"/>
          </a:p>
        </p:txBody>
      </p:sp>
      <p:sp>
        <p:nvSpPr>
          <p:cNvPr id="3" name="Footer Placeholder 2">
            <a:extLst>
              <a:ext uri="{FF2B5EF4-FFF2-40B4-BE49-F238E27FC236}">
                <a16:creationId xmlns:a16="http://schemas.microsoft.com/office/drawing/2014/main" id="{DF3D81B7-679D-834A-A56B-019A2B479BD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29C877A-8E3A-F442-83A6-555B58572AC8}"/>
              </a:ext>
            </a:extLst>
          </p:cNvPr>
          <p:cNvSpPr>
            <a:spLocks noGrp="1"/>
          </p:cNvSpPr>
          <p:nvPr>
            <p:ph type="sldNum" sz="quarter" idx="12"/>
          </p:nvPr>
        </p:nvSpPr>
        <p:spPr/>
        <p:txBody>
          <a:bodyPr/>
          <a:lstStyle/>
          <a:p>
            <a:fld id="{E9C65A39-6A3A-DF49-A911-540016C8A46D}" type="slidenum">
              <a:rPr lang="en-US" smtClean="0"/>
              <a:t>‹#›</a:t>
            </a:fld>
            <a:endParaRPr lang="en-US"/>
          </a:p>
        </p:txBody>
      </p:sp>
    </p:spTree>
    <p:extLst>
      <p:ext uri="{BB962C8B-B14F-4D97-AF65-F5344CB8AC3E}">
        <p14:creationId xmlns:p14="http://schemas.microsoft.com/office/powerpoint/2010/main" val="2476913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D24098-396E-ED47-9F6E-CA3076AA4BF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ADD2170-7C04-8742-ABA7-4472C07DF97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7F412F9-56ED-9545-BB88-F1F91F55E1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F6E35F3-8D2C-7241-879D-68F68FB29749}"/>
              </a:ext>
            </a:extLst>
          </p:cNvPr>
          <p:cNvSpPr>
            <a:spLocks noGrp="1"/>
          </p:cNvSpPr>
          <p:nvPr>
            <p:ph type="dt" sz="half" idx="10"/>
          </p:nvPr>
        </p:nvSpPr>
        <p:spPr/>
        <p:txBody>
          <a:bodyPr/>
          <a:lstStyle/>
          <a:p>
            <a:fld id="{760034F8-16AF-E14B-B79F-4E5CE5AA0E5E}" type="datetimeFigureOut">
              <a:rPr lang="en-US" smtClean="0"/>
              <a:t>12/22/21</a:t>
            </a:fld>
            <a:endParaRPr lang="en-US"/>
          </a:p>
        </p:txBody>
      </p:sp>
      <p:sp>
        <p:nvSpPr>
          <p:cNvPr id="6" name="Footer Placeholder 5">
            <a:extLst>
              <a:ext uri="{FF2B5EF4-FFF2-40B4-BE49-F238E27FC236}">
                <a16:creationId xmlns:a16="http://schemas.microsoft.com/office/drawing/2014/main" id="{465BFD1A-12AA-9D4A-92CD-A18F1EB64DE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60668C6-93B2-4042-9DF8-F2AEC9DBC0E4}"/>
              </a:ext>
            </a:extLst>
          </p:cNvPr>
          <p:cNvSpPr>
            <a:spLocks noGrp="1"/>
          </p:cNvSpPr>
          <p:nvPr>
            <p:ph type="sldNum" sz="quarter" idx="12"/>
          </p:nvPr>
        </p:nvSpPr>
        <p:spPr/>
        <p:txBody>
          <a:bodyPr/>
          <a:lstStyle/>
          <a:p>
            <a:fld id="{E9C65A39-6A3A-DF49-A911-540016C8A46D}" type="slidenum">
              <a:rPr lang="en-US" smtClean="0"/>
              <a:t>‹#›</a:t>
            </a:fld>
            <a:endParaRPr lang="en-US"/>
          </a:p>
        </p:txBody>
      </p:sp>
    </p:spTree>
    <p:extLst>
      <p:ext uri="{BB962C8B-B14F-4D97-AF65-F5344CB8AC3E}">
        <p14:creationId xmlns:p14="http://schemas.microsoft.com/office/powerpoint/2010/main" val="23586080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82140-A659-A241-BD90-53B6DD5568E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E879A2D-273F-1842-9559-29D79EC24E8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79B57DB-C04C-B446-A159-BFF47094204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C612C49-7E6A-DB40-91D1-BE1EBB043182}"/>
              </a:ext>
            </a:extLst>
          </p:cNvPr>
          <p:cNvSpPr>
            <a:spLocks noGrp="1"/>
          </p:cNvSpPr>
          <p:nvPr>
            <p:ph type="dt" sz="half" idx="10"/>
          </p:nvPr>
        </p:nvSpPr>
        <p:spPr/>
        <p:txBody>
          <a:bodyPr/>
          <a:lstStyle/>
          <a:p>
            <a:fld id="{760034F8-16AF-E14B-B79F-4E5CE5AA0E5E}" type="datetimeFigureOut">
              <a:rPr lang="en-US" smtClean="0"/>
              <a:t>12/22/21</a:t>
            </a:fld>
            <a:endParaRPr lang="en-US"/>
          </a:p>
        </p:txBody>
      </p:sp>
      <p:sp>
        <p:nvSpPr>
          <p:cNvPr id="6" name="Footer Placeholder 5">
            <a:extLst>
              <a:ext uri="{FF2B5EF4-FFF2-40B4-BE49-F238E27FC236}">
                <a16:creationId xmlns:a16="http://schemas.microsoft.com/office/drawing/2014/main" id="{E238E0DA-C61B-3041-A395-50C8158B922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16E1975-84A0-044B-BE20-9F4755B34542}"/>
              </a:ext>
            </a:extLst>
          </p:cNvPr>
          <p:cNvSpPr>
            <a:spLocks noGrp="1"/>
          </p:cNvSpPr>
          <p:nvPr>
            <p:ph type="sldNum" sz="quarter" idx="12"/>
          </p:nvPr>
        </p:nvSpPr>
        <p:spPr/>
        <p:txBody>
          <a:bodyPr/>
          <a:lstStyle/>
          <a:p>
            <a:fld id="{E9C65A39-6A3A-DF49-A911-540016C8A46D}" type="slidenum">
              <a:rPr lang="en-US" smtClean="0"/>
              <a:t>‹#›</a:t>
            </a:fld>
            <a:endParaRPr lang="en-US"/>
          </a:p>
        </p:txBody>
      </p:sp>
    </p:spTree>
    <p:extLst>
      <p:ext uri="{BB962C8B-B14F-4D97-AF65-F5344CB8AC3E}">
        <p14:creationId xmlns:p14="http://schemas.microsoft.com/office/powerpoint/2010/main" val="10695597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BC683F3-DE8C-7047-9F33-C959A8E20F5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271470E-4F13-7142-914F-480C9C7CCDA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516A82-728D-8347-B678-D1CB557A929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0034F8-16AF-E14B-B79F-4E5CE5AA0E5E}" type="datetimeFigureOut">
              <a:rPr lang="en-US" smtClean="0"/>
              <a:t>12/22/21</a:t>
            </a:fld>
            <a:endParaRPr lang="en-US"/>
          </a:p>
        </p:txBody>
      </p:sp>
      <p:sp>
        <p:nvSpPr>
          <p:cNvPr id="5" name="Footer Placeholder 4">
            <a:extLst>
              <a:ext uri="{FF2B5EF4-FFF2-40B4-BE49-F238E27FC236}">
                <a16:creationId xmlns:a16="http://schemas.microsoft.com/office/drawing/2014/main" id="{3B872F97-3892-A048-9A11-53BB3EF6F42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9A7633C-9951-4745-8D6B-34EAE397AE7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C65A39-6A3A-DF49-A911-540016C8A46D}" type="slidenum">
              <a:rPr lang="en-US" smtClean="0"/>
              <a:t>‹#›</a:t>
            </a:fld>
            <a:endParaRPr lang="en-US"/>
          </a:p>
        </p:txBody>
      </p:sp>
    </p:spTree>
    <p:extLst>
      <p:ext uri="{BB962C8B-B14F-4D97-AF65-F5344CB8AC3E}">
        <p14:creationId xmlns:p14="http://schemas.microsoft.com/office/powerpoint/2010/main" val="30643706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amzn.github.io/style-dictionary/#/"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C7DBAF-8AEF-5D46-A3CA-0FFFC8B3FF53}"/>
              </a:ext>
            </a:extLst>
          </p:cNvPr>
          <p:cNvSpPr>
            <a:spLocks noGrp="1"/>
          </p:cNvSpPr>
          <p:nvPr>
            <p:ph type="ctrTitle"/>
          </p:nvPr>
        </p:nvSpPr>
        <p:spPr/>
        <p:txBody>
          <a:bodyPr/>
          <a:lstStyle/>
          <a:p>
            <a:r>
              <a:rPr lang="en-US" dirty="0"/>
              <a:t>Design Systems for SIG</a:t>
            </a:r>
          </a:p>
        </p:txBody>
      </p:sp>
      <p:sp>
        <p:nvSpPr>
          <p:cNvPr id="3" name="Subtitle 2">
            <a:extLst>
              <a:ext uri="{FF2B5EF4-FFF2-40B4-BE49-F238E27FC236}">
                <a16:creationId xmlns:a16="http://schemas.microsoft.com/office/drawing/2014/main" id="{A8272A2E-C223-8544-B9BA-E23E61ABC602}"/>
              </a:ext>
            </a:extLst>
          </p:cNvPr>
          <p:cNvSpPr>
            <a:spLocks noGrp="1"/>
          </p:cNvSpPr>
          <p:nvPr>
            <p:ph type="subTitle" idx="1"/>
          </p:nvPr>
        </p:nvSpPr>
        <p:spPr/>
        <p:txBody>
          <a:bodyPr/>
          <a:lstStyle/>
          <a:p>
            <a:r>
              <a:rPr lang="en-US" dirty="0"/>
              <a:t>How a robust Design System could unify SIG product offerings.</a:t>
            </a:r>
          </a:p>
        </p:txBody>
      </p:sp>
    </p:spTree>
    <p:extLst>
      <p:ext uri="{BB962C8B-B14F-4D97-AF65-F5344CB8AC3E}">
        <p14:creationId xmlns:p14="http://schemas.microsoft.com/office/powerpoint/2010/main" val="16380217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2A829C-4EA9-6740-B632-99CFDFA4B6B1}"/>
              </a:ext>
            </a:extLst>
          </p:cNvPr>
          <p:cNvSpPr>
            <a:spLocks noGrp="1"/>
          </p:cNvSpPr>
          <p:nvPr>
            <p:ph type="title"/>
          </p:nvPr>
        </p:nvSpPr>
        <p:spPr/>
        <p:txBody>
          <a:bodyPr/>
          <a:lstStyle/>
          <a:p>
            <a:r>
              <a:rPr lang="en-US" dirty="0"/>
              <a:t>Long Term Goal – 3 steps</a:t>
            </a:r>
          </a:p>
        </p:txBody>
      </p:sp>
      <p:sp>
        <p:nvSpPr>
          <p:cNvPr id="3" name="Content Placeholder 2">
            <a:extLst>
              <a:ext uri="{FF2B5EF4-FFF2-40B4-BE49-F238E27FC236}">
                <a16:creationId xmlns:a16="http://schemas.microsoft.com/office/drawing/2014/main" id="{0CC9043C-EB40-5447-B4C2-7234156620F7}"/>
              </a:ext>
            </a:extLst>
          </p:cNvPr>
          <p:cNvSpPr>
            <a:spLocks noGrp="1"/>
          </p:cNvSpPr>
          <p:nvPr>
            <p:ph idx="1"/>
          </p:nvPr>
        </p:nvSpPr>
        <p:spPr/>
        <p:txBody>
          <a:bodyPr>
            <a:noAutofit/>
          </a:bodyPr>
          <a:lstStyle/>
          <a:p>
            <a:pPr marL="0" indent="0">
              <a:lnSpc>
                <a:spcPct val="120000"/>
              </a:lnSpc>
              <a:buNone/>
            </a:pPr>
            <a:r>
              <a:rPr lang="en-US" sz="1600" b="1" dirty="0"/>
              <a:t>Long Term Goal: </a:t>
            </a:r>
            <a:r>
              <a:rPr lang="en-US" sz="1600" dirty="0"/>
              <a:t>Bring </a:t>
            </a:r>
            <a:r>
              <a:rPr lang="en-US" sz="1600" b="1" dirty="0"/>
              <a:t>ALL</a:t>
            </a:r>
            <a:r>
              <a:rPr lang="en-US" sz="1600" dirty="0"/>
              <a:t> SIG products under a unified brand experience in both style and component/workflow behaviors using a true ‘Design System’ (not a just UI pattern library like Nucleus that serves only a few products sharing a common technical underpinning.) Think of MS Office or Adobe CC apps.</a:t>
            </a:r>
            <a:br>
              <a:rPr lang="en-US" sz="1600" dirty="0"/>
            </a:br>
            <a:br>
              <a:rPr lang="en-US" sz="1600" dirty="0"/>
            </a:br>
            <a:r>
              <a:rPr lang="en-US" sz="1600" b="1" dirty="0"/>
              <a:t>Step 1: </a:t>
            </a:r>
            <a:r>
              <a:rPr lang="en-US" sz="1600" dirty="0"/>
              <a:t>Make the high-level decision that all products (not just web-apps) should look and feel the same, at least at a design-foundational level (common colors, font stack and layout decisions). Make sure all product owners are on-board with the idea (likely to get a lot of pushback). If they are, go to Step 2</a:t>
            </a:r>
            <a:br>
              <a:rPr lang="en-US" sz="1600" dirty="0"/>
            </a:br>
            <a:br>
              <a:rPr lang="en-US" sz="1600" dirty="0"/>
            </a:br>
            <a:r>
              <a:rPr lang="en-US" sz="1600" b="1" dirty="0"/>
              <a:t>Step 2: </a:t>
            </a:r>
            <a:r>
              <a:rPr lang="en-US" sz="1600" dirty="0"/>
              <a:t>Determine if they should all look and feel like Polaris, a web app built on an Ember framework that consumes Nucleus. Other products built on other tech platforms may not be able to use Nucleus components, but they can be taught to share foundational design decisions from Nucleus through tech-agnostic design tokens imported into their CSS.</a:t>
            </a:r>
            <a:br>
              <a:rPr lang="en-US" sz="1600" dirty="0"/>
            </a:br>
            <a:br>
              <a:rPr lang="en-US" sz="1600" dirty="0"/>
            </a:br>
            <a:r>
              <a:rPr lang="en-US" sz="1600" b="1" dirty="0"/>
              <a:t>Step 3: </a:t>
            </a:r>
            <a:r>
              <a:rPr lang="en-US" sz="1600" dirty="0"/>
              <a:t>Generate those design tokens in something like </a:t>
            </a:r>
            <a:r>
              <a:rPr lang="en-US" sz="1600" dirty="0">
                <a:hlinkClick r:id="rId2"/>
              </a:rPr>
              <a:t>Style Dictionary</a:t>
            </a:r>
            <a:r>
              <a:rPr lang="en-US" sz="1600" dirty="0"/>
              <a:t>, codify and create guidance for them</a:t>
            </a:r>
          </a:p>
        </p:txBody>
      </p:sp>
    </p:spTree>
    <p:extLst>
      <p:ext uri="{BB962C8B-B14F-4D97-AF65-F5344CB8AC3E}">
        <p14:creationId xmlns:p14="http://schemas.microsoft.com/office/powerpoint/2010/main" val="26596791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3F1F65-404C-8F46-9F4F-CEFDC15EDA48}"/>
              </a:ext>
            </a:extLst>
          </p:cNvPr>
          <p:cNvSpPr>
            <a:spLocks noGrp="1"/>
          </p:cNvSpPr>
          <p:nvPr>
            <p:ph type="title"/>
          </p:nvPr>
        </p:nvSpPr>
        <p:spPr/>
        <p:txBody>
          <a:bodyPr/>
          <a:lstStyle/>
          <a:p>
            <a:r>
              <a:rPr lang="en-US" dirty="0"/>
              <a:t>What is a Design System?</a:t>
            </a:r>
          </a:p>
        </p:txBody>
      </p:sp>
      <p:sp>
        <p:nvSpPr>
          <p:cNvPr id="3" name="Content Placeholder 2">
            <a:extLst>
              <a:ext uri="{FF2B5EF4-FFF2-40B4-BE49-F238E27FC236}">
                <a16:creationId xmlns:a16="http://schemas.microsoft.com/office/drawing/2014/main" id="{4EE19927-D41A-B246-8CD5-A8EB875DDFD1}"/>
              </a:ext>
            </a:extLst>
          </p:cNvPr>
          <p:cNvSpPr>
            <a:spLocks noGrp="1"/>
          </p:cNvSpPr>
          <p:nvPr>
            <p:ph idx="1"/>
          </p:nvPr>
        </p:nvSpPr>
        <p:spPr/>
        <p:txBody>
          <a:bodyPr/>
          <a:lstStyle/>
          <a:p>
            <a:pPr marL="0" indent="0">
              <a:lnSpc>
                <a:spcPct val="100000"/>
              </a:lnSpc>
              <a:buNone/>
            </a:pPr>
            <a:r>
              <a:rPr lang="en-US" b="1" dirty="0"/>
              <a:t>‘</a:t>
            </a:r>
            <a:r>
              <a:rPr lang="en-US" dirty="0"/>
              <a:t>A design system is a set of standards to manage design at scale by reducing redundancy while creating a shared language and visual consistency across different pages and channels.’ </a:t>
            </a:r>
            <a:br>
              <a:rPr lang="en-US" dirty="0"/>
            </a:br>
            <a:r>
              <a:rPr lang="en-US" sz="2400" dirty="0"/>
              <a:t>– The Nielsen/Norman Group</a:t>
            </a:r>
            <a:br>
              <a:rPr lang="en-US" sz="2400" dirty="0"/>
            </a:br>
            <a:br>
              <a:rPr lang="en-US" sz="2400" dirty="0"/>
            </a:br>
            <a:r>
              <a:rPr lang="en-US" sz="2400" dirty="0"/>
              <a:t>‘</a:t>
            </a:r>
            <a:r>
              <a:rPr lang="en-US" dirty="0"/>
              <a:t>A Design System is the single source of truth which groups all the elements that will allow the teams to design, realize and develop a product.’</a:t>
            </a:r>
            <a:br>
              <a:rPr lang="en-US" dirty="0"/>
            </a:br>
            <a:r>
              <a:rPr lang="en-US" sz="2400" dirty="0"/>
              <a:t>– Audrey </a:t>
            </a:r>
            <a:r>
              <a:rPr lang="en-US" sz="2400" dirty="0" err="1"/>
              <a:t>Hacq</a:t>
            </a:r>
            <a:r>
              <a:rPr lang="en-US" sz="2400" dirty="0"/>
              <a:t>, UX Collective</a:t>
            </a:r>
          </a:p>
        </p:txBody>
      </p:sp>
    </p:spTree>
    <p:extLst>
      <p:ext uri="{BB962C8B-B14F-4D97-AF65-F5344CB8AC3E}">
        <p14:creationId xmlns:p14="http://schemas.microsoft.com/office/powerpoint/2010/main" val="26513520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5F6E2E-863A-9843-AB8A-C980FF0C8507}"/>
              </a:ext>
            </a:extLst>
          </p:cNvPr>
          <p:cNvSpPr>
            <a:spLocks noGrp="1"/>
          </p:cNvSpPr>
          <p:nvPr>
            <p:ph type="title"/>
          </p:nvPr>
        </p:nvSpPr>
        <p:spPr/>
        <p:txBody>
          <a:bodyPr/>
          <a:lstStyle/>
          <a:p>
            <a:r>
              <a:rPr lang="en-US" dirty="0"/>
              <a:t>Does SIG have a Design System?</a:t>
            </a:r>
          </a:p>
        </p:txBody>
      </p:sp>
      <p:sp>
        <p:nvSpPr>
          <p:cNvPr id="3" name="Content Placeholder 2">
            <a:extLst>
              <a:ext uri="{FF2B5EF4-FFF2-40B4-BE49-F238E27FC236}">
                <a16:creationId xmlns:a16="http://schemas.microsoft.com/office/drawing/2014/main" id="{EC77AF7F-40AA-6145-BF63-679AA30EBB71}"/>
              </a:ext>
            </a:extLst>
          </p:cNvPr>
          <p:cNvSpPr>
            <a:spLocks noGrp="1"/>
          </p:cNvSpPr>
          <p:nvPr>
            <p:ph idx="1"/>
          </p:nvPr>
        </p:nvSpPr>
        <p:spPr/>
        <p:txBody>
          <a:bodyPr>
            <a:normAutofit fontScale="92500" lnSpcReduction="20000"/>
          </a:bodyPr>
          <a:lstStyle/>
          <a:p>
            <a:pPr marL="0" indent="0">
              <a:lnSpc>
                <a:spcPct val="110000"/>
              </a:lnSpc>
              <a:buNone/>
            </a:pPr>
            <a:r>
              <a:rPr lang="en-US" dirty="0"/>
              <a:t>Not really.</a:t>
            </a:r>
            <a:br>
              <a:rPr lang="en-US" dirty="0"/>
            </a:br>
            <a:br>
              <a:rPr lang="en-US" dirty="0"/>
            </a:br>
            <a:r>
              <a:rPr lang="en-US" dirty="0"/>
              <a:t>In the last few years, SIG has acquired a number of different tool services and platforms. Each of these tools come with their own unique look and workflow behaviors, which largely stem from the underlying differences in their technical frameworks (Black Duck uses React, Polaris uses Ember, etc..). As a result, compared against each other, the product offerings from SIG look unrelated to both each other and the corporate Synopsys brand.</a:t>
            </a:r>
            <a:br>
              <a:rPr lang="en-US" dirty="0"/>
            </a:br>
            <a:br>
              <a:rPr lang="en-US" dirty="0"/>
            </a:br>
            <a:r>
              <a:rPr lang="en-US" dirty="0"/>
              <a:t>Some platforms have only a rudimentary Design System in place – this can be as simple as a single CSS file.</a:t>
            </a:r>
          </a:p>
        </p:txBody>
      </p:sp>
    </p:spTree>
    <p:extLst>
      <p:ext uri="{BB962C8B-B14F-4D97-AF65-F5344CB8AC3E}">
        <p14:creationId xmlns:p14="http://schemas.microsoft.com/office/powerpoint/2010/main" val="694932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01FA89-EE28-5943-AFC9-C710BE500543}"/>
              </a:ext>
            </a:extLst>
          </p:cNvPr>
          <p:cNvSpPr>
            <a:spLocks noGrp="1"/>
          </p:cNvSpPr>
          <p:nvPr>
            <p:ph type="title"/>
          </p:nvPr>
        </p:nvSpPr>
        <p:spPr/>
        <p:txBody>
          <a:bodyPr/>
          <a:lstStyle/>
          <a:p>
            <a:r>
              <a:rPr lang="en-US" dirty="0"/>
              <a:t>What is Nucleus?</a:t>
            </a:r>
          </a:p>
        </p:txBody>
      </p:sp>
      <p:sp>
        <p:nvSpPr>
          <p:cNvPr id="3" name="Content Placeholder 2">
            <a:extLst>
              <a:ext uri="{FF2B5EF4-FFF2-40B4-BE49-F238E27FC236}">
                <a16:creationId xmlns:a16="http://schemas.microsoft.com/office/drawing/2014/main" id="{925AAC76-3220-CA48-AF84-47B5C7474DE6}"/>
              </a:ext>
            </a:extLst>
          </p:cNvPr>
          <p:cNvSpPr>
            <a:spLocks noGrp="1"/>
          </p:cNvSpPr>
          <p:nvPr>
            <p:ph idx="1"/>
          </p:nvPr>
        </p:nvSpPr>
        <p:spPr/>
        <p:txBody>
          <a:bodyPr>
            <a:normAutofit fontScale="85000" lnSpcReduction="20000"/>
          </a:bodyPr>
          <a:lstStyle/>
          <a:p>
            <a:pPr marL="0" indent="0">
              <a:lnSpc>
                <a:spcPct val="120000"/>
              </a:lnSpc>
              <a:buNone/>
            </a:pPr>
            <a:r>
              <a:rPr lang="en-US" sz="2400" dirty="0"/>
              <a:t>• While Nucleus is sometimes called a Design System, this is inaccurate.</a:t>
            </a:r>
            <a:br>
              <a:rPr lang="en-US" sz="2400" dirty="0"/>
            </a:br>
            <a:br>
              <a:rPr lang="en-US" sz="2400" dirty="0"/>
            </a:br>
            <a:r>
              <a:rPr lang="en-US" sz="2400" dirty="0"/>
              <a:t>• It is more accurate to call it a component pattern library that serves </a:t>
            </a:r>
            <a:r>
              <a:rPr lang="en-US" sz="2400" i="1" dirty="0"/>
              <a:t>only</a:t>
            </a:r>
            <a:r>
              <a:rPr lang="en-US" sz="2400" dirty="0"/>
              <a:t> the Polaris web app product (but conceivably any other web app product that could consume Nucleus). </a:t>
            </a:r>
            <a:br>
              <a:rPr lang="en-US" sz="2400" dirty="0"/>
            </a:br>
            <a:br>
              <a:rPr lang="en-US" sz="2400" dirty="0"/>
            </a:br>
            <a:r>
              <a:rPr lang="en-US" sz="2400" dirty="0"/>
              <a:t>• It exists as a GitLab project and it defines all the styles and behaviors of all UI elements found in Polaris. It is based on </a:t>
            </a:r>
            <a:r>
              <a:rPr lang="en-US" sz="2400" dirty="0" err="1"/>
              <a:t>Zurb’s</a:t>
            </a:r>
            <a:r>
              <a:rPr lang="en-US" sz="2400" dirty="0"/>
              <a:t> Foundation CSS.</a:t>
            </a:r>
            <a:br>
              <a:rPr lang="en-US" sz="2400" dirty="0"/>
            </a:br>
            <a:br>
              <a:rPr lang="en-US" sz="2400" dirty="0"/>
            </a:br>
            <a:r>
              <a:rPr lang="en-US" sz="2400" dirty="0"/>
              <a:t>• The GitLab project, when run as a web app, will offer an pattern library featuring interactive UI elements, code examples and developer guidance allowing them to extend component capabilities.</a:t>
            </a:r>
            <a:br>
              <a:rPr lang="en-US" sz="2400" dirty="0"/>
            </a:br>
            <a:br>
              <a:rPr lang="en-US" sz="2400" dirty="0"/>
            </a:br>
            <a:r>
              <a:rPr lang="en-US" sz="2400" dirty="0"/>
              <a:t>• One must be added to the GitLab project to view the web app here</a:t>
            </a:r>
            <a:br>
              <a:rPr lang="en-US" sz="2400" dirty="0"/>
            </a:br>
            <a:r>
              <a:rPr lang="en-US" sz="2400" dirty="0"/>
              <a:t>https://</a:t>
            </a:r>
            <a:r>
              <a:rPr lang="en-US" sz="2400" dirty="0" err="1"/>
              <a:t>swip.sig-pages.synopsys.com</a:t>
            </a:r>
            <a:r>
              <a:rPr lang="en-US" sz="2400" dirty="0"/>
              <a:t>/nucleus/</a:t>
            </a:r>
          </a:p>
        </p:txBody>
      </p:sp>
    </p:spTree>
    <p:extLst>
      <p:ext uri="{BB962C8B-B14F-4D97-AF65-F5344CB8AC3E}">
        <p14:creationId xmlns:p14="http://schemas.microsoft.com/office/powerpoint/2010/main" val="33286728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F072F4-8A54-AA47-8512-5C365648C0D3}"/>
              </a:ext>
            </a:extLst>
          </p:cNvPr>
          <p:cNvSpPr>
            <a:spLocks noGrp="1"/>
          </p:cNvSpPr>
          <p:nvPr>
            <p:ph type="title"/>
          </p:nvPr>
        </p:nvSpPr>
        <p:spPr/>
        <p:txBody>
          <a:bodyPr/>
          <a:lstStyle/>
          <a:p>
            <a:r>
              <a:rPr lang="en-US" dirty="0"/>
              <a:t>Where Nucleus Comes Up Short</a:t>
            </a:r>
          </a:p>
        </p:txBody>
      </p:sp>
      <p:sp>
        <p:nvSpPr>
          <p:cNvPr id="3" name="Content Placeholder 2">
            <a:extLst>
              <a:ext uri="{FF2B5EF4-FFF2-40B4-BE49-F238E27FC236}">
                <a16:creationId xmlns:a16="http://schemas.microsoft.com/office/drawing/2014/main" id="{9127671C-D8A5-3042-8947-3EB0BCC9E737}"/>
              </a:ext>
            </a:extLst>
          </p:cNvPr>
          <p:cNvSpPr>
            <a:spLocks noGrp="1"/>
          </p:cNvSpPr>
          <p:nvPr>
            <p:ph idx="1"/>
          </p:nvPr>
        </p:nvSpPr>
        <p:spPr/>
        <p:txBody>
          <a:bodyPr>
            <a:normAutofit fontScale="70000" lnSpcReduction="20000"/>
          </a:bodyPr>
          <a:lstStyle/>
          <a:p>
            <a:pPr marL="0" indent="0">
              <a:lnSpc>
                <a:spcPct val="120000"/>
              </a:lnSpc>
              <a:buNone/>
            </a:pPr>
            <a:r>
              <a:rPr lang="en-US" sz="2400" dirty="0"/>
              <a:t>• Only serves one web product (Polaris) served on an Ember framework.</a:t>
            </a:r>
            <a:br>
              <a:rPr lang="en-US" sz="2400" dirty="0"/>
            </a:br>
            <a:br>
              <a:rPr lang="en-US" sz="2400" dirty="0"/>
            </a:br>
            <a:r>
              <a:rPr lang="en-US" sz="2400" dirty="0"/>
              <a:t>• Many other web products use other tech frameworks, like React or Angular.</a:t>
            </a:r>
            <a:br>
              <a:rPr lang="en-US" sz="2400" dirty="0"/>
            </a:br>
            <a:br>
              <a:rPr lang="en-US" sz="2400" dirty="0"/>
            </a:br>
            <a:r>
              <a:rPr lang="en-US" sz="2400" dirty="0"/>
              <a:t>• At present, the Nucleus web app is not publicly available – you must be added to the Gitlab project to access</a:t>
            </a:r>
            <a:br>
              <a:rPr lang="en-US" sz="2400" dirty="0"/>
            </a:br>
            <a:br>
              <a:rPr lang="en-US" sz="2400" dirty="0"/>
            </a:br>
            <a:r>
              <a:rPr lang="en-US" sz="2400" dirty="0"/>
              <a:t>• Not sure if all develops across all delivery teams are aware of its existence, although it is maintained by the UIE team. Of those who know if its existence, unclear how many actually refer to it as a guide. </a:t>
            </a:r>
            <a:r>
              <a:rPr lang="en-US" sz="2400" i="1" dirty="0"/>
              <a:t>This introduces the risk of spending Front End dev cycles re-creating UI patterns that are already available.</a:t>
            </a:r>
            <a:br>
              <a:rPr lang="en-US" sz="2400" dirty="0"/>
            </a:br>
            <a:br>
              <a:rPr lang="en-US" sz="2400" dirty="0"/>
            </a:br>
            <a:r>
              <a:rPr lang="en-US" sz="2400" dirty="0"/>
              <a:t>• Helpful for developers, but only developers can update it. Very hard to add design guidance. Design guidance, outside of foundational brand decisions like colors and text styles, is very much lacking. No layout guidance at all. Nothing that informs designers how UI elements should be used and should come together.</a:t>
            </a:r>
            <a:br>
              <a:rPr lang="en-US" sz="2400" dirty="0"/>
            </a:br>
            <a:br>
              <a:rPr lang="en-US" sz="2400" dirty="0"/>
            </a:br>
            <a:r>
              <a:rPr lang="en-US" sz="2400" dirty="0"/>
              <a:t>• To address the above point, we’ve created a static version of the pattern library in Sketch drawing tool, with reusable symbols designers can access to create hi-fi mockups to serve as design specs for </a:t>
            </a:r>
            <a:r>
              <a:rPr lang="en-US" sz="2400" dirty="0" err="1"/>
              <a:t>devs</a:t>
            </a:r>
            <a:endParaRPr lang="en-US" sz="2400" dirty="0"/>
          </a:p>
        </p:txBody>
      </p:sp>
    </p:spTree>
    <p:extLst>
      <p:ext uri="{BB962C8B-B14F-4D97-AF65-F5344CB8AC3E}">
        <p14:creationId xmlns:p14="http://schemas.microsoft.com/office/powerpoint/2010/main" val="17548439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A0239C-C372-264F-897D-C7665E4205E5}"/>
              </a:ext>
            </a:extLst>
          </p:cNvPr>
          <p:cNvSpPr>
            <a:spLocks noGrp="1"/>
          </p:cNvSpPr>
          <p:nvPr>
            <p:ph type="title"/>
          </p:nvPr>
        </p:nvSpPr>
        <p:spPr/>
        <p:txBody>
          <a:bodyPr/>
          <a:lstStyle/>
          <a:p>
            <a:r>
              <a:rPr lang="en-US" dirty="0"/>
              <a:t>Design System Efforts Last Year</a:t>
            </a:r>
          </a:p>
        </p:txBody>
      </p:sp>
      <p:sp>
        <p:nvSpPr>
          <p:cNvPr id="3" name="Content Placeholder 2">
            <a:extLst>
              <a:ext uri="{FF2B5EF4-FFF2-40B4-BE49-F238E27FC236}">
                <a16:creationId xmlns:a16="http://schemas.microsoft.com/office/drawing/2014/main" id="{C352ACE7-5D92-1548-92E1-5C5A81CC270C}"/>
              </a:ext>
            </a:extLst>
          </p:cNvPr>
          <p:cNvSpPr>
            <a:spLocks noGrp="1"/>
          </p:cNvSpPr>
          <p:nvPr>
            <p:ph idx="1"/>
          </p:nvPr>
        </p:nvSpPr>
        <p:spPr/>
        <p:txBody>
          <a:bodyPr>
            <a:normAutofit fontScale="70000" lnSpcReduction="20000"/>
          </a:bodyPr>
          <a:lstStyle/>
          <a:p>
            <a:pPr marL="0" indent="0">
              <a:lnSpc>
                <a:spcPct val="120000"/>
              </a:lnSpc>
              <a:buNone/>
            </a:pPr>
            <a:r>
              <a:rPr lang="en-US" dirty="0"/>
              <a:t>Last year, I was asked to assist the Meitner team (now known as the UIE team) to help formulate a strategy for applying a true Design System that would replace Nucleus and be used across all tools and platforms, not just Polaris. Our present GitLab project would not be suitable, so a number of third party platforms were evaluated by the Meitner team as candidates to host ‘Nucleus 2.0’.</a:t>
            </a:r>
            <a:br>
              <a:rPr lang="en-US" dirty="0"/>
            </a:br>
            <a:br>
              <a:rPr lang="en-US" dirty="0"/>
            </a:br>
            <a:r>
              <a:rPr lang="en-US" dirty="0"/>
              <a:t>Stated goals were:</a:t>
            </a:r>
            <a:br>
              <a:rPr lang="en-US" dirty="0"/>
            </a:br>
            <a:br>
              <a:rPr lang="en-US" dirty="0"/>
            </a:br>
            <a:r>
              <a:rPr lang="en-US" b="1" dirty="0"/>
              <a:t>Designers </a:t>
            </a:r>
            <a:r>
              <a:rPr lang="en-US" dirty="0"/>
              <a:t>should find it easy to contribute and update. Should support Sketch integration so that mockups in Sketch can benefit from our common component library.</a:t>
            </a:r>
          </a:p>
          <a:p>
            <a:pPr marL="0" indent="0">
              <a:lnSpc>
                <a:spcPct val="120000"/>
              </a:lnSpc>
              <a:buNone/>
            </a:pPr>
            <a:r>
              <a:rPr lang="en-US" b="1" dirty="0"/>
              <a:t>Developers </a:t>
            </a:r>
            <a:r>
              <a:rPr lang="en-US" dirty="0"/>
              <a:t>should be able to document their components as they're building them. Should be able to learn about existing components and how to integrate them. Should be able to easily discover components (e.g. via search capability).</a:t>
            </a:r>
          </a:p>
          <a:p>
            <a:pPr marL="0" indent="0">
              <a:buNone/>
            </a:pPr>
            <a:endParaRPr lang="en-US" dirty="0"/>
          </a:p>
          <a:p>
            <a:endParaRPr lang="en-US" dirty="0"/>
          </a:p>
        </p:txBody>
      </p:sp>
    </p:spTree>
    <p:extLst>
      <p:ext uri="{BB962C8B-B14F-4D97-AF65-F5344CB8AC3E}">
        <p14:creationId xmlns:p14="http://schemas.microsoft.com/office/powerpoint/2010/main" val="3363416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72B034-88E5-EF45-B1D1-1E0D9C3D68E0}"/>
              </a:ext>
            </a:extLst>
          </p:cNvPr>
          <p:cNvSpPr>
            <a:spLocks noGrp="1"/>
          </p:cNvSpPr>
          <p:nvPr>
            <p:ph type="title"/>
          </p:nvPr>
        </p:nvSpPr>
        <p:spPr/>
        <p:txBody>
          <a:bodyPr/>
          <a:lstStyle/>
          <a:p>
            <a:r>
              <a:rPr lang="en-US" dirty="0"/>
              <a:t>Evaluating Platforms</a:t>
            </a:r>
          </a:p>
        </p:txBody>
      </p:sp>
      <p:sp>
        <p:nvSpPr>
          <p:cNvPr id="3" name="Content Placeholder 2">
            <a:extLst>
              <a:ext uri="{FF2B5EF4-FFF2-40B4-BE49-F238E27FC236}">
                <a16:creationId xmlns:a16="http://schemas.microsoft.com/office/drawing/2014/main" id="{59408FF3-CBE9-9A46-AEE7-5C78A4AA8D3F}"/>
              </a:ext>
            </a:extLst>
          </p:cNvPr>
          <p:cNvSpPr>
            <a:spLocks noGrp="1"/>
          </p:cNvSpPr>
          <p:nvPr>
            <p:ph idx="1"/>
          </p:nvPr>
        </p:nvSpPr>
        <p:spPr/>
        <p:txBody>
          <a:bodyPr>
            <a:normAutofit fontScale="92500"/>
          </a:bodyPr>
          <a:lstStyle/>
          <a:p>
            <a:r>
              <a:rPr lang="en-US" dirty="0"/>
              <a:t>Several platforms were reviewed, with an eye towards how much support they would offer towards Ember framework integration as well as support for UI editors like Storybook. In the end, our conclusion was:</a:t>
            </a:r>
            <a:br>
              <a:rPr lang="en-US" dirty="0"/>
            </a:br>
            <a:br>
              <a:rPr lang="en-US" dirty="0"/>
            </a:br>
            <a:r>
              <a:rPr lang="en-US" sz="2600" i="1" dirty="0"/>
              <a:t>There is not yet a platform that will easily support our front-end technology and desired workflow.</a:t>
            </a:r>
          </a:p>
          <a:p>
            <a:r>
              <a:rPr lang="en-US" sz="2600" i="1" dirty="0"/>
              <a:t>Both Storybook and Ember API Docs encountered build issues that impeded progress on utilizing one of these platforms. Ideally, we would be able to overcome those problems to have a uniform way to document our components. </a:t>
            </a:r>
          </a:p>
          <a:p>
            <a:r>
              <a:rPr lang="en-US" sz="2600" i="1" dirty="0"/>
              <a:t>Neither solution answers how to best integrate with Sketch and designer-centric tools.</a:t>
            </a:r>
          </a:p>
          <a:p>
            <a:pPr marL="0" indent="0">
              <a:buNone/>
            </a:pPr>
            <a:endParaRPr lang="en-US" dirty="0"/>
          </a:p>
        </p:txBody>
      </p:sp>
    </p:spTree>
    <p:extLst>
      <p:ext uri="{BB962C8B-B14F-4D97-AF65-F5344CB8AC3E}">
        <p14:creationId xmlns:p14="http://schemas.microsoft.com/office/powerpoint/2010/main" val="5634827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7FC1A3-2509-2D47-8C9A-E08B6A8CD64D}"/>
              </a:ext>
            </a:extLst>
          </p:cNvPr>
          <p:cNvSpPr>
            <a:spLocks noGrp="1"/>
          </p:cNvSpPr>
          <p:nvPr>
            <p:ph type="title"/>
          </p:nvPr>
        </p:nvSpPr>
        <p:spPr/>
        <p:txBody>
          <a:bodyPr/>
          <a:lstStyle/>
          <a:p>
            <a:r>
              <a:rPr lang="en-US" dirty="0"/>
              <a:t>Bright side?</a:t>
            </a:r>
          </a:p>
        </p:txBody>
      </p:sp>
      <p:sp>
        <p:nvSpPr>
          <p:cNvPr id="3" name="Content Placeholder 2">
            <a:extLst>
              <a:ext uri="{FF2B5EF4-FFF2-40B4-BE49-F238E27FC236}">
                <a16:creationId xmlns:a16="http://schemas.microsoft.com/office/drawing/2014/main" id="{E3987D4A-287B-C844-99B8-F97F86C30CA5}"/>
              </a:ext>
            </a:extLst>
          </p:cNvPr>
          <p:cNvSpPr>
            <a:spLocks noGrp="1"/>
          </p:cNvSpPr>
          <p:nvPr>
            <p:ph idx="1"/>
          </p:nvPr>
        </p:nvSpPr>
        <p:spPr/>
        <p:txBody>
          <a:bodyPr>
            <a:normAutofit fontScale="77500" lnSpcReduction="20000"/>
          </a:bodyPr>
          <a:lstStyle/>
          <a:p>
            <a:pPr marL="0" indent="0">
              <a:lnSpc>
                <a:spcPct val="120000"/>
              </a:lnSpc>
              <a:buNone/>
            </a:pPr>
            <a:r>
              <a:rPr lang="en-US" dirty="0"/>
              <a:t>Unfortunately, before we could continue our investigations, the ALTAIR project was given priority last year and several teams, including Meitner, were reorganized accordingly. The ‘Nucleus 2.0’ effort was no longer a priority.</a:t>
            </a:r>
            <a:br>
              <a:rPr lang="en-US" dirty="0"/>
            </a:br>
            <a:br>
              <a:rPr lang="en-US" dirty="0"/>
            </a:br>
            <a:r>
              <a:rPr lang="en-US" dirty="0"/>
              <a:t>However, if our larger goal is to integrate the look and feel of SIG products, there are other steps we can take. But to begin, we would need to bring all product owners and corporate branding together to reach a consensus on foundational design decisions (color, typography, layout) that can be applied across all web apps in the form of agnostic style tokens that can be exported to support any number of tech platforms. </a:t>
            </a:r>
            <a:br>
              <a:rPr lang="en-US" dirty="0"/>
            </a:br>
            <a:r>
              <a:rPr lang="en-US" dirty="0"/>
              <a:t>See</a:t>
            </a:r>
            <a:br>
              <a:rPr lang="en-US" dirty="0"/>
            </a:br>
            <a:r>
              <a:rPr lang="en-US" dirty="0"/>
              <a:t>https://sig-</a:t>
            </a:r>
            <a:r>
              <a:rPr lang="en-US" dirty="0" err="1"/>
              <a:t>confluence.internal.synopsys.com</a:t>
            </a:r>
            <a:r>
              <a:rPr lang="en-US" dirty="0"/>
              <a:t>/display/SWIP/</a:t>
            </a:r>
            <a:r>
              <a:rPr lang="en-US" dirty="0" err="1"/>
              <a:t>Design+Token+Inventory</a:t>
            </a:r>
            <a:r>
              <a:rPr lang="en-US" dirty="0"/>
              <a:t>+-+Colors</a:t>
            </a:r>
          </a:p>
        </p:txBody>
      </p:sp>
    </p:spTree>
    <p:extLst>
      <p:ext uri="{BB962C8B-B14F-4D97-AF65-F5344CB8AC3E}">
        <p14:creationId xmlns:p14="http://schemas.microsoft.com/office/powerpoint/2010/main" val="29994270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1684D-B769-B540-B640-63F652439D32}"/>
              </a:ext>
            </a:extLst>
          </p:cNvPr>
          <p:cNvSpPr>
            <a:spLocks noGrp="1"/>
          </p:cNvSpPr>
          <p:nvPr>
            <p:ph type="title"/>
          </p:nvPr>
        </p:nvSpPr>
        <p:spPr/>
        <p:txBody>
          <a:bodyPr/>
          <a:lstStyle/>
          <a:p>
            <a:r>
              <a:rPr lang="en-US" dirty="0"/>
              <a:t>Short Term Goal – 3 steps</a:t>
            </a:r>
          </a:p>
        </p:txBody>
      </p:sp>
      <p:sp>
        <p:nvSpPr>
          <p:cNvPr id="3" name="Content Placeholder 2">
            <a:extLst>
              <a:ext uri="{FF2B5EF4-FFF2-40B4-BE49-F238E27FC236}">
                <a16:creationId xmlns:a16="http://schemas.microsoft.com/office/drawing/2014/main" id="{6A920108-16E0-F444-82AF-7DD43AEA11BF}"/>
              </a:ext>
            </a:extLst>
          </p:cNvPr>
          <p:cNvSpPr>
            <a:spLocks noGrp="1"/>
          </p:cNvSpPr>
          <p:nvPr>
            <p:ph idx="1"/>
          </p:nvPr>
        </p:nvSpPr>
        <p:spPr/>
        <p:txBody>
          <a:bodyPr>
            <a:normAutofit fontScale="85000" lnSpcReduction="20000"/>
          </a:bodyPr>
          <a:lstStyle/>
          <a:p>
            <a:pPr marL="0" indent="0">
              <a:lnSpc>
                <a:spcPct val="110000"/>
              </a:lnSpc>
              <a:buNone/>
            </a:pPr>
            <a:r>
              <a:rPr lang="en-US" sz="2400" b="1" dirty="0"/>
              <a:t>Short Term Goal: </a:t>
            </a:r>
            <a:r>
              <a:rPr lang="en-US" sz="2400" dirty="0"/>
              <a:t>Host Nucleus 2.0 (which only currently serves Polaris and likely IO and Point and Scan) on a new easily accessible platform that would allow Designers to write to it easily, support Sketch integration while at the same time allow Developers to document components while they are building them and find existing components easily.</a:t>
            </a:r>
            <a:br>
              <a:rPr lang="en-US" sz="2400" dirty="0"/>
            </a:br>
            <a:br>
              <a:rPr lang="en-US" sz="2400" dirty="0"/>
            </a:br>
            <a:r>
              <a:rPr lang="en-US" sz="2400" b="1" dirty="0"/>
              <a:t>Step 1: </a:t>
            </a:r>
            <a:r>
              <a:rPr lang="en-US" sz="2400" dirty="0"/>
              <a:t>Determine what products will consume Nucleus 2.0, and make sure the product owners communicate with the UIE team on its use.</a:t>
            </a:r>
          </a:p>
          <a:p>
            <a:pPr marL="0" indent="0">
              <a:lnSpc>
                <a:spcPct val="110000"/>
              </a:lnSpc>
              <a:buNone/>
            </a:pPr>
            <a:r>
              <a:rPr lang="en-US" sz="2400" b="1" dirty="0"/>
              <a:t>Step 2: </a:t>
            </a:r>
            <a:r>
              <a:rPr lang="en-US" sz="2400" dirty="0"/>
              <a:t>Allocate FE Dev resources (presumably from the UIE team) to allow continued tech research on any possible platforms that could meet the goals above.</a:t>
            </a:r>
            <a:br>
              <a:rPr lang="en-US" sz="2400" dirty="0"/>
            </a:br>
            <a:br>
              <a:rPr lang="en-US" sz="2400" dirty="0"/>
            </a:br>
            <a:r>
              <a:rPr lang="en-US" sz="2400" b="1" dirty="0"/>
              <a:t>Step 3: </a:t>
            </a:r>
            <a:r>
              <a:rPr lang="en-US" sz="2400" dirty="0"/>
              <a:t>Having found that platform, migrate our components over, organize them, write design guidance, sync those interactive patterns to their static counterparts on Sketch, and develop a governance plan that ascribes ownership and a process for updating – all product owners would be informed of its existence and any changes made to front end UI components.</a:t>
            </a:r>
          </a:p>
          <a:p>
            <a:pPr marL="0" indent="0">
              <a:buNone/>
            </a:pPr>
            <a:endParaRPr lang="en-US" sz="2400" dirty="0"/>
          </a:p>
        </p:txBody>
      </p:sp>
    </p:spTree>
    <p:extLst>
      <p:ext uri="{BB962C8B-B14F-4D97-AF65-F5344CB8AC3E}">
        <p14:creationId xmlns:p14="http://schemas.microsoft.com/office/powerpoint/2010/main" val="20849957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204</TotalTime>
  <Words>1423</Words>
  <Application>Microsoft Macintosh PowerPoint</Application>
  <PresentationFormat>Widescreen</PresentationFormat>
  <Paragraphs>24</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Design Systems for SIG</vt:lpstr>
      <vt:lpstr>What is a Design System?</vt:lpstr>
      <vt:lpstr>Does SIG have a Design System?</vt:lpstr>
      <vt:lpstr>What is Nucleus?</vt:lpstr>
      <vt:lpstr>Where Nucleus Comes Up Short</vt:lpstr>
      <vt:lpstr>Design System Efforts Last Year</vt:lpstr>
      <vt:lpstr>Evaluating Platforms</vt:lpstr>
      <vt:lpstr>Bright side?</vt:lpstr>
      <vt:lpstr>Short Term Goal – 3 steps</vt:lpstr>
      <vt:lpstr>Long Term Goal – 3 steps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Design Systems for SIG</dc:title>
  <dc:creator>David Finnerty</dc:creator>
  <cp:lastModifiedBy>David Finnerty</cp:lastModifiedBy>
  <cp:revision>5</cp:revision>
  <dcterms:created xsi:type="dcterms:W3CDTF">2021-12-21T15:38:45Z</dcterms:created>
  <dcterms:modified xsi:type="dcterms:W3CDTF">2021-12-22T17:43:48Z</dcterms:modified>
</cp:coreProperties>
</file>