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4"/>
    <p:restoredTop sz="96327"/>
  </p:normalViewPr>
  <p:slideViewPr>
    <p:cSldViewPr snapToGrid="0" snapToObjects="1">
      <p:cViewPr varScale="1">
        <p:scale>
          <a:sx n="142" d="100"/>
          <a:sy n="142" d="100"/>
        </p:scale>
        <p:origin x="200"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35E5-BAAC-CA4F-B88E-AFD0AC8829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107D9B-3EEE-0140-BFE6-1EB962D8D0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730E04-DB1F-0646-AB89-F9229E2B2EFB}"/>
              </a:ext>
            </a:extLst>
          </p:cNvPr>
          <p:cNvSpPr>
            <a:spLocks noGrp="1"/>
          </p:cNvSpPr>
          <p:nvPr>
            <p:ph type="dt" sz="half" idx="10"/>
          </p:nvPr>
        </p:nvSpPr>
        <p:spPr/>
        <p:txBody>
          <a:bodyPr/>
          <a:lstStyle/>
          <a:p>
            <a:fld id="{18ED2766-66C3-3142-94A6-66476FC18869}" type="datetimeFigureOut">
              <a:rPr lang="en-US" smtClean="0"/>
              <a:t>11/9/20</a:t>
            </a:fld>
            <a:endParaRPr lang="en-US"/>
          </a:p>
        </p:txBody>
      </p:sp>
      <p:sp>
        <p:nvSpPr>
          <p:cNvPr id="5" name="Footer Placeholder 4">
            <a:extLst>
              <a:ext uri="{FF2B5EF4-FFF2-40B4-BE49-F238E27FC236}">
                <a16:creationId xmlns:a16="http://schemas.microsoft.com/office/drawing/2014/main" id="{8E0FA0A1-3CF7-444C-9943-1D5A3CC0D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40FB5-2A3D-5345-9E75-AED67BE50EB6}"/>
              </a:ext>
            </a:extLst>
          </p:cNvPr>
          <p:cNvSpPr>
            <a:spLocks noGrp="1"/>
          </p:cNvSpPr>
          <p:nvPr>
            <p:ph type="sldNum" sz="quarter" idx="12"/>
          </p:nvPr>
        </p:nvSpPr>
        <p:spPr/>
        <p:txBody>
          <a:bodyPr/>
          <a:lstStyle/>
          <a:p>
            <a:fld id="{47253E4F-0ADD-CB4C-A533-16BACAF97BBF}" type="slidenum">
              <a:rPr lang="en-US" smtClean="0"/>
              <a:t>‹#›</a:t>
            </a:fld>
            <a:endParaRPr lang="en-US"/>
          </a:p>
        </p:txBody>
      </p:sp>
    </p:spTree>
    <p:extLst>
      <p:ext uri="{BB962C8B-B14F-4D97-AF65-F5344CB8AC3E}">
        <p14:creationId xmlns:p14="http://schemas.microsoft.com/office/powerpoint/2010/main" val="7523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04B9-EDC7-A549-AB4E-B2B88AE717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5F2E2C-C45E-7D48-A7B9-BB51CB750B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FF08E-6482-C248-A25E-F4B29ACDEC66}"/>
              </a:ext>
            </a:extLst>
          </p:cNvPr>
          <p:cNvSpPr>
            <a:spLocks noGrp="1"/>
          </p:cNvSpPr>
          <p:nvPr>
            <p:ph type="dt" sz="half" idx="10"/>
          </p:nvPr>
        </p:nvSpPr>
        <p:spPr/>
        <p:txBody>
          <a:bodyPr/>
          <a:lstStyle/>
          <a:p>
            <a:fld id="{18ED2766-66C3-3142-94A6-66476FC18869}" type="datetimeFigureOut">
              <a:rPr lang="en-US" smtClean="0"/>
              <a:t>11/9/20</a:t>
            </a:fld>
            <a:endParaRPr lang="en-US"/>
          </a:p>
        </p:txBody>
      </p:sp>
      <p:sp>
        <p:nvSpPr>
          <p:cNvPr id="5" name="Footer Placeholder 4">
            <a:extLst>
              <a:ext uri="{FF2B5EF4-FFF2-40B4-BE49-F238E27FC236}">
                <a16:creationId xmlns:a16="http://schemas.microsoft.com/office/drawing/2014/main" id="{44D33B7F-0A88-4C45-B88F-1112D8254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C66FE-4505-6A4A-B87E-10C25DD965C3}"/>
              </a:ext>
            </a:extLst>
          </p:cNvPr>
          <p:cNvSpPr>
            <a:spLocks noGrp="1"/>
          </p:cNvSpPr>
          <p:nvPr>
            <p:ph type="sldNum" sz="quarter" idx="12"/>
          </p:nvPr>
        </p:nvSpPr>
        <p:spPr/>
        <p:txBody>
          <a:bodyPr/>
          <a:lstStyle/>
          <a:p>
            <a:fld id="{47253E4F-0ADD-CB4C-A533-16BACAF97BBF}" type="slidenum">
              <a:rPr lang="en-US" smtClean="0"/>
              <a:t>‹#›</a:t>
            </a:fld>
            <a:endParaRPr lang="en-US"/>
          </a:p>
        </p:txBody>
      </p:sp>
    </p:spTree>
    <p:extLst>
      <p:ext uri="{BB962C8B-B14F-4D97-AF65-F5344CB8AC3E}">
        <p14:creationId xmlns:p14="http://schemas.microsoft.com/office/powerpoint/2010/main" val="248704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512A19-53D1-B345-8619-8F14697A7A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21B3E6-F6AC-374E-9CCC-84C64D9102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9720B-9AD0-0D41-865F-4090CBA26D74}"/>
              </a:ext>
            </a:extLst>
          </p:cNvPr>
          <p:cNvSpPr>
            <a:spLocks noGrp="1"/>
          </p:cNvSpPr>
          <p:nvPr>
            <p:ph type="dt" sz="half" idx="10"/>
          </p:nvPr>
        </p:nvSpPr>
        <p:spPr/>
        <p:txBody>
          <a:bodyPr/>
          <a:lstStyle/>
          <a:p>
            <a:fld id="{18ED2766-66C3-3142-94A6-66476FC18869}" type="datetimeFigureOut">
              <a:rPr lang="en-US" smtClean="0"/>
              <a:t>11/9/20</a:t>
            </a:fld>
            <a:endParaRPr lang="en-US"/>
          </a:p>
        </p:txBody>
      </p:sp>
      <p:sp>
        <p:nvSpPr>
          <p:cNvPr id="5" name="Footer Placeholder 4">
            <a:extLst>
              <a:ext uri="{FF2B5EF4-FFF2-40B4-BE49-F238E27FC236}">
                <a16:creationId xmlns:a16="http://schemas.microsoft.com/office/drawing/2014/main" id="{CA1679F4-AF42-8B46-8328-B1A7D658D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668A6E-7838-B74E-9640-DC70A05F3A79}"/>
              </a:ext>
            </a:extLst>
          </p:cNvPr>
          <p:cNvSpPr>
            <a:spLocks noGrp="1"/>
          </p:cNvSpPr>
          <p:nvPr>
            <p:ph type="sldNum" sz="quarter" idx="12"/>
          </p:nvPr>
        </p:nvSpPr>
        <p:spPr/>
        <p:txBody>
          <a:bodyPr/>
          <a:lstStyle/>
          <a:p>
            <a:fld id="{47253E4F-0ADD-CB4C-A533-16BACAF97BBF}" type="slidenum">
              <a:rPr lang="en-US" smtClean="0"/>
              <a:t>‹#›</a:t>
            </a:fld>
            <a:endParaRPr lang="en-US"/>
          </a:p>
        </p:txBody>
      </p:sp>
    </p:spTree>
    <p:extLst>
      <p:ext uri="{BB962C8B-B14F-4D97-AF65-F5344CB8AC3E}">
        <p14:creationId xmlns:p14="http://schemas.microsoft.com/office/powerpoint/2010/main" val="3295312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10AED-FB14-2844-8CD1-1288B0B760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3EF643-F5DA-D546-878F-C178E000FD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F7F2D-7614-5449-A7E6-AD591A22C304}"/>
              </a:ext>
            </a:extLst>
          </p:cNvPr>
          <p:cNvSpPr>
            <a:spLocks noGrp="1"/>
          </p:cNvSpPr>
          <p:nvPr>
            <p:ph type="dt" sz="half" idx="10"/>
          </p:nvPr>
        </p:nvSpPr>
        <p:spPr/>
        <p:txBody>
          <a:bodyPr/>
          <a:lstStyle/>
          <a:p>
            <a:fld id="{18ED2766-66C3-3142-94A6-66476FC18869}" type="datetimeFigureOut">
              <a:rPr lang="en-US" smtClean="0"/>
              <a:t>11/9/20</a:t>
            </a:fld>
            <a:endParaRPr lang="en-US"/>
          </a:p>
        </p:txBody>
      </p:sp>
      <p:sp>
        <p:nvSpPr>
          <p:cNvPr id="5" name="Footer Placeholder 4">
            <a:extLst>
              <a:ext uri="{FF2B5EF4-FFF2-40B4-BE49-F238E27FC236}">
                <a16:creationId xmlns:a16="http://schemas.microsoft.com/office/drawing/2014/main" id="{5D9B8687-27EE-DB46-B51D-43F957720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BB3BB-07A3-2446-99B0-DE0332E4E36B}"/>
              </a:ext>
            </a:extLst>
          </p:cNvPr>
          <p:cNvSpPr>
            <a:spLocks noGrp="1"/>
          </p:cNvSpPr>
          <p:nvPr>
            <p:ph type="sldNum" sz="quarter" idx="12"/>
          </p:nvPr>
        </p:nvSpPr>
        <p:spPr/>
        <p:txBody>
          <a:bodyPr/>
          <a:lstStyle/>
          <a:p>
            <a:fld id="{47253E4F-0ADD-CB4C-A533-16BACAF97BBF}" type="slidenum">
              <a:rPr lang="en-US" smtClean="0"/>
              <a:t>‹#›</a:t>
            </a:fld>
            <a:endParaRPr lang="en-US"/>
          </a:p>
        </p:txBody>
      </p:sp>
    </p:spTree>
    <p:extLst>
      <p:ext uri="{BB962C8B-B14F-4D97-AF65-F5344CB8AC3E}">
        <p14:creationId xmlns:p14="http://schemas.microsoft.com/office/powerpoint/2010/main" val="4156691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286E-E6AF-B24F-80E0-C27D2CDC39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0DAFB4-2530-0945-B6E5-218CC03597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D1340D-EAA4-5449-8558-23B9FFB68547}"/>
              </a:ext>
            </a:extLst>
          </p:cNvPr>
          <p:cNvSpPr>
            <a:spLocks noGrp="1"/>
          </p:cNvSpPr>
          <p:nvPr>
            <p:ph type="dt" sz="half" idx="10"/>
          </p:nvPr>
        </p:nvSpPr>
        <p:spPr/>
        <p:txBody>
          <a:bodyPr/>
          <a:lstStyle/>
          <a:p>
            <a:fld id="{18ED2766-66C3-3142-94A6-66476FC18869}" type="datetimeFigureOut">
              <a:rPr lang="en-US" smtClean="0"/>
              <a:t>11/9/20</a:t>
            </a:fld>
            <a:endParaRPr lang="en-US"/>
          </a:p>
        </p:txBody>
      </p:sp>
      <p:sp>
        <p:nvSpPr>
          <p:cNvPr id="5" name="Footer Placeholder 4">
            <a:extLst>
              <a:ext uri="{FF2B5EF4-FFF2-40B4-BE49-F238E27FC236}">
                <a16:creationId xmlns:a16="http://schemas.microsoft.com/office/drawing/2014/main" id="{EAE1A2AF-B2D8-B840-9648-77AAB8503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9FD41-86F1-884D-9963-7A316F604DBB}"/>
              </a:ext>
            </a:extLst>
          </p:cNvPr>
          <p:cNvSpPr>
            <a:spLocks noGrp="1"/>
          </p:cNvSpPr>
          <p:nvPr>
            <p:ph type="sldNum" sz="quarter" idx="12"/>
          </p:nvPr>
        </p:nvSpPr>
        <p:spPr/>
        <p:txBody>
          <a:bodyPr/>
          <a:lstStyle/>
          <a:p>
            <a:fld id="{47253E4F-0ADD-CB4C-A533-16BACAF97BBF}" type="slidenum">
              <a:rPr lang="en-US" smtClean="0"/>
              <a:t>‹#›</a:t>
            </a:fld>
            <a:endParaRPr lang="en-US"/>
          </a:p>
        </p:txBody>
      </p:sp>
    </p:spTree>
    <p:extLst>
      <p:ext uri="{BB962C8B-B14F-4D97-AF65-F5344CB8AC3E}">
        <p14:creationId xmlns:p14="http://schemas.microsoft.com/office/powerpoint/2010/main" val="119398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8672-8487-8548-ADFF-E64F59091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D5369-F186-9145-912B-EC2627D295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2DBC7F-B996-BE4C-9412-F2A5321321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AD7CF-0079-7844-A4EF-313B9D34D5BF}"/>
              </a:ext>
            </a:extLst>
          </p:cNvPr>
          <p:cNvSpPr>
            <a:spLocks noGrp="1"/>
          </p:cNvSpPr>
          <p:nvPr>
            <p:ph type="dt" sz="half" idx="10"/>
          </p:nvPr>
        </p:nvSpPr>
        <p:spPr/>
        <p:txBody>
          <a:bodyPr/>
          <a:lstStyle/>
          <a:p>
            <a:fld id="{18ED2766-66C3-3142-94A6-66476FC18869}" type="datetimeFigureOut">
              <a:rPr lang="en-US" smtClean="0"/>
              <a:t>11/9/20</a:t>
            </a:fld>
            <a:endParaRPr lang="en-US"/>
          </a:p>
        </p:txBody>
      </p:sp>
      <p:sp>
        <p:nvSpPr>
          <p:cNvPr id="6" name="Footer Placeholder 5">
            <a:extLst>
              <a:ext uri="{FF2B5EF4-FFF2-40B4-BE49-F238E27FC236}">
                <a16:creationId xmlns:a16="http://schemas.microsoft.com/office/drawing/2014/main" id="{C4C327F8-0A1E-B844-8F37-4E446E78FD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D409B-479D-844A-996F-945791F070EC}"/>
              </a:ext>
            </a:extLst>
          </p:cNvPr>
          <p:cNvSpPr>
            <a:spLocks noGrp="1"/>
          </p:cNvSpPr>
          <p:nvPr>
            <p:ph type="sldNum" sz="quarter" idx="12"/>
          </p:nvPr>
        </p:nvSpPr>
        <p:spPr/>
        <p:txBody>
          <a:bodyPr/>
          <a:lstStyle/>
          <a:p>
            <a:fld id="{47253E4F-0ADD-CB4C-A533-16BACAF97BBF}" type="slidenum">
              <a:rPr lang="en-US" smtClean="0"/>
              <a:t>‹#›</a:t>
            </a:fld>
            <a:endParaRPr lang="en-US"/>
          </a:p>
        </p:txBody>
      </p:sp>
    </p:spTree>
    <p:extLst>
      <p:ext uri="{BB962C8B-B14F-4D97-AF65-F5344CB8AC3E}">
        <p14:creationId xmlns:p14="http://schemas.microsoft.com/office/powerpoint/2010/main" val="311348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8B05-E265-5F49-BC83-74138AC868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0F44D6-8B7C-444C-A19F-8764168AE1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6CE944-4F88-0842-B716-7BBCF18954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BB112A-5F3E-8D45-B968-736CA79F3C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6E0C0B-2095-FD41-89B4-24570AD863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46A537-A15C-324B-B414-DF724B201D71}"/>
              </a:ext>
            </a:extLst>
          </p:cNvPr>
          <p:cNvSpPr>
            <a:spLocks noGrp="1"/>
          </p:cNvSpPr>
          <p:nvPr>
            <p:ph type="dt" sz="half" idx="10"/>
          </p:nvPr>
        </p:nvSpPr>
        <p:spPr/>
        <p:txBody>
          <a:bodyPr/>
          <a:lstStyle/>
          <a:p>
            <a:fld id="{18ED2766-66C3-3142-94A6-66476FC18869}" type="datetimeFigureOut">
              <a:rPr lang="en-US" smtClean="0"/>
              <a:t>11/9/20</a:t>
            </a:fld>
            <a:endParaRPr lang="en-US"/>
          </a:p>
        </p:txBody>
      </p:sp>
      <p:sp>
        <p:nvSpPr>
          <p:cNvPr id="8" name="Footer Placeholder 7">
            <a:extLst>
              <a:ext uri="{FF2B5EF4-FFF2-40B4-BE49-F238E27FC236}">
                <a16:creationId xmlns:a16="http://schemas.microsoft.com/office/drawing/2014/main" id="{E908D95A-4D7E-AF4D-8795-8D8CAD5B04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5F1819-3551-9749-A0B7-88ADE70EA0D0}"/>
              </a:ext>
            </a:extLst>
          </p:cNvPr>
          <p:cNvSpPr>
            <a:spLocks noGrp="1"/>
          </p:cNvSpPr>
          <p:nvPr>
            <p:ph type="sldNum" sz="quarter" idx="12"/>
          </p:nvPr>
        </p:nvSpPr>
        <p:spPr/>
        <p:txBody>
          <a:bodyPr/>
          <a:lstStyle/>
          <a:p>
            <a:fld id="{47253E4F-0ADD-CB4C-A533-16BACAF97BBF}" type="slidenum">
              <a:rPr lang="en-US" smtClean="0"/>
              <a:t>‹#›</a:t>
            </a:fld>
            <a:endParaRPr lang="en-US"/>
          </a:p>
        </p:txBody>
      </p:sp>
    </p:spTree>
    <p:extLst>
      <p:ext uri="{BB962C8B-B14F-4D97-AF65-F5344CB8AC3E}">
        <p14:creationId xmlns:p14="http://schemas.microsoft.com/office/powerpoint/2010/main" val="229707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820D2-B57C-7C44-BB01-604FBA97EC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3B1012-0BDB-C242-AD6D-86276298990F}"/>
              </a:ext>
            </a:extLst>
          </p:cNvPr>
          <p:cNvSpPr>
            <a:spLocks noGrp="1"/>
          </p:cNvSpPr>
          <p:nvPr>
            <p:ph type="dt" sz="half" idx="10"/>
          </p:nvPr>
        </p:nvSpPr>
        <p:spPr/>
        <p:txBody>
          <a:bodyPr/>
          <a:lstStyle/>
          <a:p>
            <a:fld id="{18ED2766-66C3-3142-94A6-66476FC18869}" type="datetimeFigureOut">
              <a:rPr lang="en-US" smtClean="0"/>
              <a:t>11/9/20</a:t>
            </a:fld>
            <a:endParaRPr lang="en-US"/>
          </a:p>
        </p:txBody>
      </p:sp>
      <p:sp>
        <p:nvSpPr>
          <p:cNvPr id="4" name="Footer Placeholder 3">
            <a:extLst>
              <a:ext uri="{FF2B5EF4-FFF2-40B4-BE49-F238E27FC236}">
                <a16:creationId xmlns:a16="http://schemas.microsoft.com/office/drawing/2014/main" id="{7A9769DA-16C8-714F-AAE3-EC643A5753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7656A2-FD4F-4F46-BDEF-AF08D5DC9165}"/>
              </a:ext>
            </a:extLst>
          </p:cNvPr>
          <p:cNvSpPr>
            <a:spLocks noGrp="1"/>
          </p:cNvSpPr>
          <p:nvPr>
            <p:ph type="sldNum" sz="quarter" idx="12"/>
          </p:nvPr>
        </p:nvSpPr>
        <p:spPr/>
        <p:txBody>
          <a:bodyPr/>
          <a:lstStyle/>
          <a:p>
            <a:fld id="{47253E4F-0ADD-CB4C-A533-16BACAF97BBF}" type="slidenum">
              <a:rPr lang="en-US" smtClean="0"/>
              <a:t>‹#›</a:t>
            </a:fld>
            <a:endParaRPr lang="en-US"/>
          </a:p>
        </p:txBody>
      </p:sp>
    </p:spTree>
    <p:extLst>
      <p:ext uri="{BB962C8B-B14F-4D97-AF65-F5344CB8AC3E}">
        <p14:creationId xmlns:p14="http://schemas.microsoft.com/office/powerpoint/2010/main" val="172033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E6EBF-E599-454D-98F6-C2F7E0F81A0E}"/>
              </a:ext>
            </a:extLst>
          </p:cNvPr>
          <p:cNvSpPr>
            <a:spLocks noGrp="1"/>
          </p:cNvSpPr>
          <p:nvPr>
            <p:ph type="dt" sz="half" idx="10"/>
          </p:nvPr>
        </p:nvSpPr>
        <p:spPr/>
        <p:txBody>
          <a:bodyPr/>
          <a:lstStyle/>
          <a:p>
            <a:fld id="{18ED2766-66C3-3142-94A6-66476FC18869}" type="datetimeFigureOut">
              <a:rPr lang="en-US" smtClean="0"/>
              <a:t>11/9/20</a:t>
            </a:fld>
            <a:endParaRPr lang="en-US"/>
          </a:p>
        </p:txBody>
      </p:sp>
      <p:sp>
        <p:nvSpPr>
          <p:cNvPr id="3" name="Footer Placeholder 2">
            <a:extLst>
              <a:ext uri="{FF2B5EF4-FFF2-40B4-BE49-F238E27FC236}">
                <a16:creationId xmlns:a16="http://schemas.microsoft.com/office/drawing/2014/main" id="{C9D8BC7F-E906-4E47-8A0B-F8E018877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163370-2C03-7E4C-B437-8B17D6DF66CB}"/>
              </a:ext>
            </a:extLst>
          </p:cNvPr>
          <p:cNvSpPr>
            <a:spLocks noGrp="1"/>
          </p:cNvSpPr>
          <p:nvPr>
            <p:ph type="sldNum" sz="quarter" idx="12"/>
          </p:nvPr>
        </p:nvSpPr>
        <p:spPr/>
        <p:txBody>
          <a:bodyPr/>
          <a:lstStyle/>
          <a:p>
            <a:fld id="{47253E4F-0ADD-CB4C-A533-16BACAF97BBF}" type="slidenum">
              <a:rPr lang="en-US" smtClean="0"/>
              <a:t>‹#›</a:t>
            </a:fld>
            <a:endParaRPr lang="en-US"/>
          </a:p>
        </p:txBody>
      </p:sp>
    </p:spTree>
    <p:extLst>
      <p:ext uri="{BB962C8B-B14F-4D97-AF65-F5344CB8AC3E}">
        <p14:creationId xmlns:p14="http://schemas.microsoft.com/office/powerpoint/2010/main" val="163508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FF23-CF10-D945-B0F6-CF15B5C08D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B8D2F7-FCBC-A64A-8959-98E39C2749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BA9375-8D11-A341-90E3-DC67E82B9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47739F-F378-D94E-BEAF-2565DE55A644}"/>
              </a:ext>
            </a:extLst>
          </p:cNvPr>
          <p:cNvSpPr>
            <a:spLocks noGrp="1"/>
          </p:cNvSpPr>
          <p:nvPr>
            <p:ph type="dt" sz="half" idx="10"/>
          </p:nvPr>
        </p:nvSpPr>
        <p:spPr/>
        <p:txBody>
          <a:bodyPr/>
          <a:lstStyle/>
          <a:p>
            <a:fld id="{18ED2766-66C3-3142-94A6-66476FC18869}" type="datetimeFigureOut">
              <a:rPr lang="en-US" smtClean="0"/>
              <a:t>11/9/20</a:t>
            </a:fld>
            <a:endParaRPr lang="en-US"/>
          </a:p>
        </p:txBody>
      </p:sp>
      <p:sp>
        <p:nvSpPr>
          <p:cNvPr id="6" name="Footer Placeholder 5">
            <a:extLst>
              <a:ext uri="{FF2B5EF4-FFF2-40B4-BE49-F238E27FC236}">
                <a16:creationId xmlns:a16="http://schemas.microsoft.com/office/drawing/2014/main" id="{4D77E759-A693-9546-8923-B4749F6B1A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5ED5C-113C-B24C-B372-EDA6D8DAF4DB}"/>
              </a:ext>
            </a:extLst>
          </p:cNvPr>
          <p:cNvSpPr>
            <a:spLocks noGrp="1"/>
          </p:cNvSpPr>
          <p:nvPr>
            <p:ph type="sldNum" sz="quarter" idx="12"/>
          </p:nvPr>
        </p:nvSpPr>
        <p:spPr/>
        <p:txBody>
          <a:bodyPr/>
          <a:lstStyle/>
          <a:p>
            <a:fld id="{47253E4F-0ADD-CB4C-A533-16BACAF97BBF}" type="slidenum">
              <a:rPr lang="en-US" smtClean="0"/>
              <a:t>‹#›</a:t>
            </a:fld>
            <a:endParaRPr lang="en-US"/>
          </a:p>
        </p:txBody>
      </p:sp>
    </p:spTree>
    <p:extLst>
      <p:ext uri="{BB962C8B-B14F-4D97-AF65-F5344CB8AC3E}">
        <p14:creationId xmlns:p14="http://schemas.microsoft.com/office/powerpoint/2010/main" val="422007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A610-10F4-8C4A-96EE-6E73B143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F32A80-FC5E-D14F-AA13-A46FD84E56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D61E3C-4901-9644-9AC7-FA3049DA7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75B02-5EC4-9E49-AE12-B409F033E6D0}"/>
              </a:ext>
            </a:extLst>
          </p:cNvPr>
          <p:cNvSpPr>
            <a:spLocks noGrp="1"/>
          </p:cNvSpPr>
          <p:nvPr>
            <p:ph type="dt" sz="half" idx="10"/>
          </p:nvPr>
        </p:nvSpPr>
        <p:spPr/>
        <p:txBody>
          <a:bodyPr/>
          <a:lstStyle/>
          <a:p>
            <a:fld id="{18ED2766-66C3-3142-94A6-66476FC18869}" type="datetimeFigureOut">
              <a:rPr lang="en-US" smtClean="0"/>
              <a:t>11/9/20</a:t>
            </a:fld>
            <a:endParaRPr lang="en-US"/>
          </a:p>
        </p:txBody>
      </p:sp>
      <p:sp>
        <p:nvSpPr>
          <p:cNvPr id="6" name="Footer Placeholder 5">
            <a:extLst>
              <a:ext uri="{FF2B5EF4-FFF2-40B4-BE49-F238E27FC236}">
                <a16:creationId xmlns:a16="http://schemas.microsoft.com/office/drawing/2014/main" id="{4DA14B25-4B71-EA4F-87BE-29433B27D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6399B-C591-6243-BE59-49045A08F213}"/>
              </a:ext>
            </a:extLst>
          </p:cNvPr>
          <p:cNvSpPr>
            <a:spLocks noGrp="1"/>
          </p:cNvSpPr>
          <p:nvPr>
            <p:ph type="sldNum" sz="quarter" idx="12"/>
          </p:nvPr>
        </p:nvSpPr>
        <p:spPr/>
        <p:txBody>
          <a:bodyPr/>
          <a:lstStyle/>
          <a:p>
            <a:fld id="{47253E4F-0ADD-CB4C-A533-16BACAF97BBF}" type="slidenum">
              <a:rPr lang="en-US" smtClean="0"/>
              <a:t>‹#›</a:t>
            </a:fld>
            <a:endParaRPr lang="en-US"/>
          </a:p>
        </p:txBody>
      </p:sp>
    </p:spTree>
    <p:extLst>
      <p:ext uri="{BB962C8B-B14F-4D97-AF65-F5344CB8AC3E}">
        <p14:creationId xmlns:p14="http://schemas.microsoft.com/office/powerpoint/2010/main" val="394225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18D414-F172-BB4F-BDA0-8C0C224EE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7C5264-2CCD-3A4F-AE71-2ED99A62A4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1C8AD-ACE2-464A-ACFB-8584E2B66A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D2766-66C3-3142-94A6-66476FC18869}" type="datetimeFigureOut">
              <a:rPr lang="en-US" smtClean="0"/>
              <a:t>11/9/20</a:t>
            </a:fld>
            <a:endParaRPr lang="en-US"/>
          </a:p>
        </p:txBody>
      </p:sp>
      <p:sp>
        <p:nvSpPr>
          <p:cNvPr id="5" name="Footer Placeholder 4">
            <a:extLst>
              <a:ext uri="{FF2B5EF4-FFF2-40B4-BE49-F238E27FC236}">
                <a16:creationId xmlns:a16="http://schemas.microsoft.com/office/drawing/2014/main" id="{ECC32FF3-41E0-B047-A7EC-87825ABBAE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6B9680-7657-0946-967F-72D7A118A9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53E4F-0ADD-CB4C-A533-16BACAF97BBF}" type="slidenum">
              <a:rPr lang="en-US" smtClean="0"/>
              <a:t>‹#›</a:t>
            </a:fld>
            <a:endParaRPr lang="en-US"/>
          </a:p>
        </p:txBody>
      </p:sp>
    </p:spTree>
    <p:extLst>
      <p:ext uri="{BB962C8B-B14F-4D97-AF65-F5344CB8AC3E}">
        <p14:creationId xmlns:p14="http://schemas.microsoft.com/office/powerpoint/2010/main" val="435530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2DC5-E3A4-8545-92D9-9C857052C80F}"/>
              </a:ext>
            </a:extLst>
          </p:cNvPr>
          <p:cNvSpPr>
            <a:spLocks noGrp="1"/>
          </p:cNvSpPr>
          <p:nvPr>
            <p:ph type="ctrTitle"/>
          </p:nvPr>
        </p:nvSpPr>
        <p:spPr>
          <a:xfrm>
            <a:off x="567559" y="1122363"/>
            <a:ext cx="11225047" cy="2387600"/>
          </a:xfrm>
        </p:spPr>
        <p:txBody>
          <a:bodyPr/>
          <a:lstStyle/>
          <a:p>
            <a:r>
              <a:rPr lang="en-US" dirty="0">
                <a:solidFill>
                  <a:srgbClr val="7030A0"/>
                </a:solidFill>
                <a:latin typeface="Roboto" panose="02000000000000000000" pitchFamily="2" charset="0"/>
                <a:ea typeface="Roboto" panose="02000000000000000000" pitchFamily="2" charset="0"/>
              </a:rPr>
              <a:t>Building a Better Design System</a:t>
            </a:r>
          </a:p>
        </p:txBody>
      </p:sp>
      <p:sp>
        <p:nvSpPr>
          <p:cNvPr id="3" name="Subtitle 2">
            <a:extLst>
              <a:ext uri="{FF2B5EF4-FFF2-40B4-BE49-F238E27FC236}">
                <a16:creationId xmlns:a16="http://schemas.microsoft.com/office/drawing/2014/main" id="{9D0D15EC-B6EB-4A47-98E4-A35CDBC14972}"/>
              </a:ext>
            </a:extLst>
          </p:cNvPr>
          <p:cNvSpPr>
            <a:spLocks noGrp="1"/>
          </p:cNvSpPr>
          <p:nvPr>
            <p:ph type="subTitle" idx="1"/>
          </p:nvPr>
        </p:nvSpPr>
        <p:spPr>
          <a:xfrm>
            <a:off x="715617" y="3602038"/>
            <a:ext cx="11076989" cy="1655762"/>
          </a:xfrm>
        </p:spPr>
        <p:txBody>
          <a:bodyPr/>
          <a:lstStyle/>
          <a:p>
            <a:r>
              <a:rPr lang="en-US" i="1" dirty="0">
                <a:latin typeface="Roboto" panose="02000000000000000000" pitchFamily="2" charset="0"/>
                <a:ea typeface="Roboto" panose="02000000000000000000" pitchFamily="2" charset="0"/>
              </a:rPr>
              <a:t>Current Efforts to Improve Nucleus for both Designers and Developers</a:t>
            </a:r>
            <a:br>
              <a:rPr lang="en-US" i="1" dirty="0">
                <a:latin typeface="Roboto" panose="02000000000000000000" pitchFamily="2" charset="0"/>
                <a:ea typeface="Roboto" panose="02000000000000000000" pitchFamily="2" charset="0"/>
              </a:rPr>
            </a:br>
            <a:r>
              <a:rPr lang="en-US" i="1" dirty="0">
                <a:latin typeface="Roboto" panose="02000000000000000000" pitchFamily="2" charset="0"/>
                <a:ea typeface="Roboto" panose="02000000000000000000" pitchFamily="2" charset="0"/>
              </a:rPr>
              <a:t>by Dave Finnerty</a:t>
            </a:r>
          </a:p>
        </p:txBody>
      </p:sp>
    </p:spTree>
    <p:extLst>
      <p:ext uri="{BB962C8B-B14F-4D97-AF65-F5344CB8AC3E}">
        <p14:creationId xmlns:p14="http://schemas.microsoft.com/office/powerpoint/2010/main" val="273499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F63B2-F887-C446-8BFC-FAB7D00CF6F8}"/>
              </a:ext>
            </a:extLst>
          </p:cNvPr>
          <p:cNvSpPr>
            <a:spLocks noGrp="1"/>
          </p:cNvSpPr>
          <p:nvPr>
            <p:ph type="title"/>
          </p:nvPr>
        </p:nvSpPr>
        <p:spPr>
          <a:xfrm>
            <a:off x="407276" y="404431"/>
            <a:ext cx="10515600" cy="907066"/>
          </a:xfrm>
        </p:spPr>
        <p:txBody>
          <a:bodyPr/>
          <a:lstStyle/>
          <a:p>
            <a:r>
              <a:rPr lang="en-US" dirty="0">
                <a:solidFill>
                  <a:srgbClr val="7030A0"/>
                </a:solidFill>
                <a:latin typeface="Roboto" panose="02000000000000000000" pitchFamily="2" charset="0"/>
                <a:ea typeface="Roboto" panose="02000000000000000000" pitchFamily="2" charset="0"/>
              </a:rPr>
              <a:t>Refresher: What is a Design System?</a:t>
            </a:r>
          </a:p>
        </p:txBody>
      </p:sp>
      <p:sp>
        <p:nvSpPr>
          <p:cNvPr id="3" name="Content Placeholder 2">
            <a:extLst>
              <a:ext uri="{FF2B5EF4-FFF2-40B4-BE49-F238E27FC236}">
                <a16:creationId xmlns:a16="http://schemas.microsoft.com/office/drawing/2014/main" id="{AD32C7B1-2306-4D41-930C-E18ED6F01B53}"/>
              </a:ext>
            </a:extLst>
          </p:cNvPr>
          <p:cNvSpPr>
            <a:spLocks noGrp="1"/>
          </p:cNvSpPr>
          <p:nvPr>
            <p:ph idx="1"/>
          </p:nvPr>
        </p:nvSpPr>
        <p:spPr>
          <a:xfrm>
            <a:off x="676186" y="1794094"/>
            <a:ext cx="10515600" cy="907065"/>
          </a:xfrm>
        </p:spPr>
        <p:txBody>
          <a:bodyPr>
            <a:normAutofit fontScale="92500" lnSpcReduction="10000"/>
          </a:bodyPr>
          <a:lstStyle/>
          <a:p>
            <a:r>
              <a:rPr lang="en-US" sz="2400" dirty="0">
                <a:latin typeface="Roboto" panose="02000000000000000000" pitchFamily="2" charset="0"/>
                <a:ea typeface="Roboto" panose="02000000000000000000" pitchFamily="2" charset="0"/>
              </a:rPr>
              <a:t>A cross-functional </a:t>
            </a:r>
            <a:r>
              <a:rPr lang="en-US" sz="2400" b="1" i="1" dirty="0">
                <a:latin typeface="Roboto" panose="02000000000000000000" pitchFamily="2" charset="0"/>
                <a:ea typeface="Roboto" panose="02000000000000000000" pitchFamily="2" charset="0"/>
              </a:rPr>
              <a:t>philosophy </a:t>
            </a:r>
            <a:r>
              <a:rPr lang="en-US" sz="2400" i="1" dirty="0">
                <a:latin typeface="Roboto" panose="02000000000000000000" pitchFamily="2" charset="0"/>
                <a:ea typeface="Roboto" panose="02000000000000000000" pitchFamily="2" charset="0"/>
              </a:rPr>
              <a:t>and </a:t>
            </a:r>
            <a:r>
              <a:rPr lang="en-US" sz="2400" b="1" i="1" dirty="0">
                <a:latin typeface="Roboto" panose="02000000000000000000" pitchFamily="2" charset="0"/>
                <a:ea typeface="Roboto" panose="02000000000000000000" pitchFamily="2" charset="0"/>
              </a:rPr>
              <a:t>methodology</a:t>
            </a:r>
            <a:r>
              <a:rPr lang="en-US" sz="2400" i="1" dirty="0">
                <a:latin typeface="Roboto" panose="02000000000000000000" pitchFamily="2" charset="0"/>
                <a:ea typeface="Roboto" panose="02000000000000000000" pitchFamily="2" charset="0"/>
              </a:rPr>
              <a:t> </a:t>
            </a:r>
            <a:r>
              <a:rPr lang="en-US" sz="2400" dirty="0">
                <a:latin typeface="Roboto" panose="02000000000000000000" pitchFamily="2" charset="0"/>
                <a:ea typeface="Roboto" panose="02000000000000000000" pitchFamily="2" charset="0"/>
              </a:rPr>
              <a:t>that we hope will be fully adopted by the Polaris team as soon as possible, eventually being adopted by all SIG product teams at least in a small way going forward.</a:t>
            </a:r>
            <a:endParaRPr lang="en-US" sz="2400" i="1" dirty="0">
              <a:latin typeface="Roboto" panose="02000000000000000000" pitchFamily="2" charset="0"/>
              <a:ea typeface="Roboto" panose="02000000000000000000" pitchFamily="2" charset="0"/>
            </a:endParaRPr>
          </a:p>
        </p:txBody>
      </p:sp>
      <p:pic>
        <p:nvPicPr>
          <p:cNvPr id="4" name="Content Placeholder 3">
            <a:extLst>
              <a:ext uri="{FF2B5EF4-FFF2-40B4-BE49-F238E27FC236}">
                <a16:creationId xmlns:a16="http://schemas.microsoft.com/office/drawing/2014/main" id="{D10C60E1-C6A3-E04E-84DD-73B904D2A8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3986" y="3107620"/>
            <a:ext cx="5419814" cy="2885407"/>
          </a:xfrm>
          <a:prstGeom prst="rect">
            <a:avLst/>
          </a:prstGeom>
        </p:spPr>
      </p:pic>
      <p:sp>
        <p:nvSpPr>
          <p:cNvPr id="5" name="Content Placeholder 2">
            <a:extLst>
              <a:ext uri="{FF2B5EF4-FFF2-40B4-BE49-F238E27FC236}">
                <a16:creationId xmlns:a16="http://schemas.microsoft.com/office/drawing/2014/main" id="{621A032B-9077-084E-B803-9A7D34DC4012}"/>
              </a:ext>
            </a:extLst>
          </p:cNvPr>
          <p:cNvSpPr txBox="1">
            <a:spLocks/>
          </p:cNvSpPr>
          <p:nvPr/>
        </p:nvSpPr>
        <p:spPr>
          <a:xfrm>
            <a:off x="928649" y="3675179"/>
            <a:ext cx="4662853" cy="1579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rgbClr val="7030A0"/>
                </a:solidFill>
              </a:rPr>
              <a:t>A Design System is not just a interactive style guide, code repository or pattern library living on a website somewhere – it is a </a:t>
            </a:r>
            <a:r>
              <a:rPr lang="en-US" sz="2000" b="1" i="1" dirty="0">
                <a:solidFill>
                  <a:srgbClr val="7030A0"/>
                </a:solidFill>
              </a:rPr>
              <a:t>living ecosystem </a:t>
            </a:r>
            <a:r>
              <a:rPr lang="en-US" sz="2000" i="1" dirty="0">
                <a:solidFill>
                  <a:srgbClr val="7030A0"/>
                </a:solidFill>
              </a:rPr>
              <a:t>that relies on contributions from all team members!</a:t>
            </a:r>
          </a:p>
        </p:txBody>
      </p:sp>
    </p:spTree>
    <p:extLst>
      <p:ext uri="{BB962C8B-B14F-4D97-AF65-F5344CB8AC3E}">
        <p14:creationId xmlns:p14="http://schemas.microsoft.com/office/powerpoint/2010/main" val="273995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9E84-3FD2-3C49-BBE2-17FA18B15A66}"/>
              </a:ext>
            </a:extLst>
          </p:cNvPr>
          <p:cNvSpPr>
            <a:spLocks noGrp="1"/>
          </p:cNvSpPr>
          <p:nvPr>
            <p:ph type="title"/>
          </p:nvPr>
        </p:nvSpPr>
        <p:spPr>
          <a:xfrm>
            <a:off x="373003" y="338626"/>
            <a:ext cx="9136117" cy="407158"/>
          </a:xfrm>
        </p:spPr>
        <p:txBody>
          <a:bodyPr>
            <a:normAutofit/>
          </a:bodyPr>
          <a:lstStyle/>
          <a:p>
            <a:r>
              <a:rPr lang="en-US" sz="2200" dirty="0">
                <a:solidFill>
                  <a:srgbClr val="7030A0"/>
                </a:solidFill>
                <a:latin typeface="Roboto" panose="02000000000000000000" pitchFamily="2" charset="0"/>
                <a:ea typeface="Roboto" panose="02000000000000000000" pitchFamily="2" charset="0"/>
              </a:rPr>
              <a:t>Where is Nucleus coming up short?</a:t>
            </a:r>
          </a:p>
        </p:txBody>
      </p:sp>
      <p:sp>
        <p:nvSpPr>
          <p:cNvPr id="3" name="Content Placeholder 2">
            <a:extLst>
              <a:ext uri="{FF2B5EF4-FFF2-40B4-BE49-F238E27FC236}">
                <a16:creationId xmlns:a16="http://schemas.microsoft.com/office/drawing/2014/main" id="{1B791CE5-EE7B-3641-BBBB-E8D4676DF8E1}"/>
              </a:ext>
            </a:extLst>
          </p:cNvPr>
          <p:cNvSpPr>
            <a:spLocks noGrp="1"/>
          </p:cNvSpPr>
          <p:nvPr>
            <p:ph idx="1"/>
          </p:nvPr>
        </p:nvSpPr>
        <p:spPr>
          <a:xfrm>
            <a:off x="462455" y="871929"/>
            <a:ext cx="11449459" cy="5657732"/>
          </a:xfrm>
        </p:spPr>
        <p:txBody>
          <a:bodyPr>
            <a:normAutofit/>
          </a:bodyPr>
          <a:lstStyle/>
          <a:p>
            <a:pPr marL="0" indent="0">
              <a:buNone/>
            </a:pPr>
            <a:r>
              <a:rPr lang="en-US" sz="1600" b="1" dirty="0">
                <a:latin typeface="Roboto" panose="02000000000000000000" pitchFamily="2" charset="0"/>
                <a:ea typeface="Roboto" panose="02000000000000000000" pitchFamily="2" charset="0"/>
              </a:rPr>
              <a:t>Interactive Style Guide Website:</a:t>
            </a:r>
          </a:p>
          <a:p>
            <a:r>
              <a:rPr lang="en-US" sz="1600" dirty="0">
                <a:latin typeface="Roboto" panose="02000000000000000000" pitchFamily="2" charset="0"/>
                <a:ea typeface="Roboto" panose="02000000000000000000" pitchFamily="2" charset="0"/>
              </a:rPr>
              <a:t>Too many </a:t>
            </a:r>
            <a:r>
              <a:rPr lang="en-US" sz="1600" b="1" dirty="0">
                <a:latin typeface="Roboto" panose="02000000000000000000" pitchFamily="2" charset="0"/>
                <a:ea typeface="Roboto" panose="02000000000000000000" pitchFamily="2" charset="0"/>
              </a:rPr>
              <a:t>missing</a:t>
            </a:r>
            <a:r>
              <a:rPr lang="en-US" sz="1600" dirty="0">
                <a:latin typeface="Roboto" panose="02000000000000000000" pitchFamily="2" charset="0"/>
                <a:ea typeface="Roboto" panose="02000000000000000000" pitchFamily="2" charset="0"/>
              </a:rPr>
              <a:t> and </a:t>
            </a:r>
            <a:r>
              <a:rPr lang="en-US" sz="1600" b="1" dirty="0">
                <a:latin typeface="Roboto" panose="02000000000000000000" pitchFamily="2" charset="0"/>
                <a:ea typeface="Roboto" panose="02000000000000000000" pitchFamily="2" charset="0"/>
              </a:rPr>
              <a:t>outdated</a:t>
            </a:r>
            <a:r>
              <a:rPr lang="en-US" sz="1600" dirty="0">
                <a:latin typeface="Roboto" panose="02000000000000000000" pitchFamily="2" charset="0"/>
                <a:ea typeface="Roboto" panose="02000000000000000000" pitchFamily="2" charset="0"/>
              </a:rPr>
              <a:t> patterns. No easy way to make edits.</a:t>
            </a:r>
          </a:p>
          <a:p>
            <a:r>
              <a:rPr lang="en-US" sz="1600" b="1" dirty="0">
                <a:latin typeface="Roboto" panose="02000000000000000000" pitchFamily="2" charset="0"/>
                <a:ea typeface="Roboto" panose="02000000000000000000" pitchFamily="2" charset="0"/>
              </a:rPr>
              <a:t>Documentation is not kept updated</a:t>
            </a:r>
            <a:r>
              <a:rPr lang="en-US" sz="1600" dirty="0">
                <a:latin typeface="Roboto" panose="02000000000000000000" pitchFamily="2" charset="0"/>
                <a:ea typeface="Roboto" panose="02000000000000000000" pitchFamily="2" charset="0"/>
              </a:rPr>
              <a:t>. Technology used may be an impediment.</a:t>
            </a:r>
          </a:p>
          <a:p>
            <a:r>
              <a:rPr lang="en-US" sz="1600" dirty="0">
                <a:latin typeface="Roboto" panose="02000000000000000000" pitchFamily="2" charset="0"/>
                <a:ea typeface="Roboto" panose="02000000000000000000" pitchFamily="2" charset="0"/>
              </a:rPr>
              <a:t>No way to </a:t>
            </a:r>
            <a:r>
              <a:rPr lang="en-US" sz="1600" b="1" dirty="0">
                <a:latin typeface="Roboto" panose="02000000000000000000" pitchFamily="2" charset="0"/>
                <a:ea typeface="Roboto" panose="02000000000000000000" pitchFamily="2" charset="0"/>
              </a:rPr>
              <a:t>easily translate and port atomic branding elements </a:t>
            </a:r>
            <a:r>
              <a:rPr lang="en-US" sz="1600" dirty="0">
                <a:latin typeface="Roboto" panose="02000000000000000000" pitchFamily="2" charset="0"/>
                <a:ea typeface="Roboto" panose="02000000000000000000" pitchFamily="2" charset="0"/>
              </a:rPr>
              <a:t>to other platforms and their applications.</a:t>
            </a:r>
          </a:p>
          <a:p>
            <a:r>
              <a:rPr lang="en-US" sz="1600" dirty="0">
                <a:latin typeface="Roboto" panose="02000000000000000000" pitchFamily="2" charset="0"/>
                <a:ea typeface="Roboto" panose="02000000000000000000" pitchFamily="2" charset="0"/>
              </a:rPr>
              <a:t>Instructional language and terminology skews toward the developer persona looking to to set up, run and edit the style guide application from its repo. </a:t>
            </a:r>
            <a:r>
              <a:rPr lang="en-US" sz="1600" b="1" dirty="0">
                <a:latin typeface="Roboto" panose="02000000000000000000" pitchFamily="2" charset="0"/>
                <a:ea typeface="Roboto" panose="02000000000000000000" pitchFamily="2" charset="0"/>
              </a:rPr>
              <a:t>There is no real guidance for UI designers in terms of pattern use or placement.</a:t>
            </a:r>
            <a:br>
              <a:rPr lang="en-US" sz="1600" b="1" dirty="0">
                <a:latin typeface="Roboto" panose="02000000000000000000" pitchFamily="2" charset="0"/>
                <a:ea typeface="Roboto" panose="02000000000000000000" pitchFamily="2" charset="0"/>
              </a:rPr>
            </a:br>
            <a:endParaRPr lang="en-US" sz="1600" b="1" dirty="0">
              <a:latin typeface="Roboto" panose="02000000000000000000" pitchFamily="2" charset="0"/>
              <a:ea typeface="Roboto" panose="02000000000000000000" pitchFamily="2" charset="0"/>
            </a:endParaRPr>
          </a:p>
          <a:p>
            <a:pPr marL="0" indent="0">
              <a:buNone/>
            </a:pPr>
            <a:r>
              <a:rPr lang="en-US" sz="1600" b="1" dirty="0">
                <a:latin typeface="Roboto" panose="02000000000000000000" pitchFamily="2" charset="0"/>
                <a:ea typeface="Roboto" panose="02000000000000000000" pitchFamily="2" charset="0"/>
              </a:rPr>
              <a:t>Sketch UI Kit:</a:t>
            </a:r>
          </a:p>
          <a:p>
            <a:r>
              <a:rPr lang="en-US" sz="1600" dirty="0">
                <a:latin typeface="Roboto" panose="02000000000000000000" pitchFamily="2" charset="0"/>
                <a:ea typeface="Roboto" panose="02000000000000000000" pitchFamily="2" charset="0"/>
              </a:rPr>
              <a:t>As a static symbol library representing the current organization of patterns in the Interactive Guide and arbitrary type classes used in Polaris</a:t>
            </a:r>
            <a:r>
              <a:rPr lang="en-US" sz="1600" b="1" dirty="0">
                <a:latin typeface="Roboto" panose="02000000000000000000" pitchFamily="2" charset="0"/>
                <a:ea typeface="Roboto" panose="02000000000000000000" pitchFamily="2" charset="0"/>
              </a:rPr>
              <a:t>, it is far too unwieldy and difficult to navigate through to find needed patterns</a:t>
            </a:r>
            <a:r>
              <a:rPr lang="en-US" sz="1600" dirty="0">
                <a:latin typeface="Roboto" panose="02000000000000000000" pitchFamily="2" charset="0"/>
                <a:ea typeface="Roboto" panose="02000000000000000000" pitchFamily="2" charset="0"/>
              </a:rPr>
              <a:t>. As a result, adoption by designers has been limited.</a:t>
            </a:r>
          </a:p>
          <a:p>
            <a:r>
              <a:rPr lang="en-US" sz="1600" dirty="0">
                <a:latin typeface="Roboto" panose="02000000000000000000" pitchFamily="2" charset="0"/>
                <a:ea typeface="Roboto" panose="02000000000000000000" pitchFamily="2" charset="0"/>
              </a:rPr>
              <a:t>Because of this limited adoption, </a:t>
            </a:r>
            <a:r>
              <a:rPr lang="en-US" sz="1600" b="1" dirty="0">
                <a:latin typeface="Roboto" panose="02000000000000000000" pitchFamily="2" charset="0"/>
                <a:ea typeface="Roboto" panose="02000000000000000000" pitchFamily="2" charset="0"/>
              </a:rPr>
              <a:t>designers are prevented from easily translating wireframes for new features or improvements into high-fidelity design specs </a:t>
            </a:r>
            <a:r>
              <a:rPr lang="en-US" sz="1600" dirty="0">
                <a:latin typeface="Roboto" panose="02000000000000000000" pitchFamily="2" charset="0"/>
                <a:ea typeface="Roboto" panose="02000000000000000000" pitchFamily="2" charset="0"/>
              </a:rPr>
              <a:t>that should accompany any implementation work ticket. </a:t>
            </a:r>
          </a:p>
          <a:p>
            <a:r>
              <a:rPr lang="en-US" sz="1600" dirty="0">
                <a:latin typeface="Roboto" panose="02000000000000000000" pitchFamily="2" charset="0"/>
                <a:ea typeface="Roboto" panose="02000000000000000000" pitchFamily="2" charset="0"/>
              </a:rPr>
              <a:t>As such, developers often find themselves </a:t>
            </a:r>
            <a:r>
              <a:rPr lang="en-US" sz="1600" b="1" dirty="0">
                <a:latin typeface="Roboto" panose="02000000000000000000" pitchFamily="2" charset="0"/>
                <a:ea typeface="Roboto" panose="02000000000000000000" pitchFamily="2" charset="0"/>
              </a:rPr>
              <a:t>working from wireframes that do not give specifics on basic CSS style properties.</a:t>
            </a:r>
            <a:r>
              <a:rPr lang="en-US" sz="1600" dirty="0">
                <a:latin typeface="Roboto" panose="02000000000000000000" pitchFamily="2" charset="0"/>
                <a:ea typeface="Roboto" panose="02000000000000000000" pitchFamily="2" charset="0"/>
              </a:rPr>
              <a:t> Combined with the fact that the Interactive Guide is missing many patterns and much guidance, the developer can be left without any instructions as to basic design decisions regarding color, type choice, spacing, etc.</a:t>
            </a:r>
          </a:p>
          <a:p>
            <a:r>
              <a:rPr lang="en-US" sz="1600" dirty="0">
                <a:latin typeface="Roboto" panose="02000000000000000000" pitchFamily="2" charset="0"/>
                <a:ea typeface="Roboto" panose="02000000000000000000" pitchFamily="2" charset="0"/>
              </a:rPr>
              <a:t>Pipeline allowing for design decisions made in Sketch to be translated into versioned code packages that can be maintained in our GitLab repository is </a:t>
            </a:r>
            <a:r>
              <a:rPr lang="en-US" sz="1600" b="1" dirty="0">
                <a:latin typeface="Roboto" panose="02000000000000000000" pitchFamily="2" charset="0"/>
                <a:ea typeface="Roboto" panose="02000000000000000000" pitchFamily="2" charset="0"/>
              </a:rPr>
              <a:t>elusive.</a:t>
            </a:r>
          </a:p>
          <a:p>
            <a:pPr marL="0" indent="0">
              <a:buNone/>
            </a:pPr>
            <a:endParaRPr lang="en-US" sz="2000" dirty="0"/>
          </a:p>
        </p:txBody>
      </p:sp>
    </p:spTree>
    <p:extLst>
      <p:ext uri="{BB962C8B-B14F-4D97-AF65-F5344CB8AC3E}">
        <p14:creationId xmlns:p14="http://schemas.microsoft.com/office/powerpoint/2010/main" val="2094511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9E84-3FD2-3C49-BBE2-17FA18B15A66}"/>
              </a:ext>
            </a:extLst>
          </p:cNvPr>
          <p:cNvSpPr>
            <a:spLocks noGrp="1"/>
          </p:cNvSpPr>
          <p:nvPr>
            <p:ph type="title"/>
          </p:nvPr>
        </p:nvSpPr>
        <p:spPr>
          <a:xfrm>
            <a:off x="293492" y="328338"/>
            <a:ext cx="9136117" cy="347523"/>
          </a:xfrm>
        </p:spPr>
        <p:txBody>
          <a:bodyPr>
            <a:normAutofit fontScale="90000"/>
          </a:bodyPr>
          <a:lstStyle/>
          <a:p>
            <a:r>
              <a:rPr lang="en-US" sz="2400" dirty="0">
                <a:solidFill>
                  <a:srgbClr val="7030A0"/>
                </a:solidFill>
                <a:latin typeface="Roboto" panose="02000000000000000000" pitchFamily="2" charset="0"/>
                <a:ea typeface="Roboto" panose="02000000000000000000" pitchFamily="2" charset="0"/>
              </a:rPr>
              <a:t>What we are doing to address these shortcomings?</a:t>
            </a:r>
          </a:p>
        </p:txBody>
      </p:sp>
      <p:sp>
        <p:nvSpPr>
          <p:cNvPr id="3" name="Content Placeholder 2">
            <a:extLst>
              <a:ext uri="{FF2B5EF4-FFF2-40B4-BE49-F238E27FC236}">
                <a16:creationId xmlns:a16="http://schemas.microsoft.com/office/drawing/2014/main" id="{1B791CE5-EE7B-3641-BBBB-E8D4676DF8E1}"/>
              </a:ext>
            </a:extLst>
          </p:cNvPr>
          <p:cNvSpPr>
            <a:spLocks noGrp="1"/>
          </p:cNvSpPr>
          <p:nvPr>
            <p:ph idx="1"/>
          </p:nvPr>
        </p:nvSpPr>
        <p:spPr>
          <a:xfrm>
            <a:off x="293492" y="803711"/>
            <a:ext cx="11658604" cy="1760585"/>
          </a:xfrm>
        </p:spPr>
        <p:txBody>
          <a:bodyPr>
            <a:normAutofit fontScale="92500"/>
          </a:bodyPr>
          <a:lstStyle/>
          <a:p>
            <a:pPr marL="0" indent="0">
              <a:buNone/>
            </a:pPr>
            <a:r>
              <a:rPr lang="en-US" sz="1700" b="1" dirty="0">
                <a:latin typeface="Roboto" panose="02000000000000000000" pitchFamily="2" charset="0"/>
                <a:ea typeface="Roboto" panose="02000000000000000000" pitchFamily="2" charset="0"/>
              </a:rPr>
              <a:t>Interactive Style Guide Website: </a:t>
            </a:r>
            <a:r>
              <a:rPr lang="en-US" sz="1700" b="1" i="1" dirty="0">
                <a:solidFill>
                  <a:srgbClr val="7030A0"/>
                </a:solidFill>
                <a:latin typeface="Roboto" panose="02000000000000000000" pitchFamily="2" charset="0"/>
                <a:ea typeface="Roboto" panose="02000000000000000000" pitchFamily="2" charset="0"/>
              </a:rPr>
              <a:t>Too many missing and outdated patterns</a:t>
            </a:r>
            <a:r>
              <a:rPr lang="en-US" sz="1700" b="1" dirty="0">
                <a:solidFill>
                  <a:srgbClr val="7030A0"/>
                </a:solidFill>
                <a:latin typeface="Roboto" panose="02000000000000000000" pitchFamily="2" charset="0"/>
                <a:ea typeface="Roboto" panose="02000000000000000000" pitchFamily="2" charset="0"/>
              </a:rPr>
              <a:t>. </a:t>
            </a:r>
            <a:r>
              <a:rPr lang="en-US" sz="1700" b="1" i="1" dirty="0">
                <a:solidFill>
                  <a:srgbClr val="7030A0"/>
                </a:solidFill>
                <a:latin typeface="Roboto" panose="02000000000000000000" pitchFamily="2" charset="0"/>
                <a:ea typeface="Roboto" panose="02000000000000000000" pitchFamily="2" charset="0"/>
              </a:rPr>
              <a:t>Documentation is not kept updated. </a:t>
            </a:r>
            <a:br>
              <a:rPr lang="en-US" sz="1700" b="1" i="1" dirty="0">
                <a:solidFill>
                  <a:srgbClr val="7030A0"/>
                </a:solidFill>
                <a:latin typeface="Roboto" panose="02000000000000000000" pitchFamily="2" charset="0"/>
                <a:ea typeface="Roboto" panose="02000000000000000000" pitchFamily="2" charset="0"/>
              </a:rPr>
            </a:br>
            <a:br>
              <a:rPr lang="en-US" sz="1700" b="1" i="1" dirty="0">
                <a:latin typeface="Roboto" panose="02000000000000000000" pitchFamily="2" charset="0"/>
                <a:ea typeface="Roboto" panose="02000000000000000000" pitchFamily="2" charset="0"/>
              </a:rPr>
            </a:br>
            <a:r>
              <a:rPr lang="en-US" sz="1700" dirty="0">
                <a:latin typeface="Roboto" panose="02000000000000000000" pitchFamily="2" charset="0"/>
                <a:ea typeface="Roboto" panose="02000000000000000000" pitchFamily="2" charset="0"/>
              </a:rPr>
              <a:t>Currently, </a:t>
            </a:r>
            <a:r>
              <a:rPr lang="en-US" sz="1700" b="1" dirty="0">
                <a:latin typeface="Roboto" panose="02000000000000000000" pitchFamily="2" charset="0"/>
                <a:ea typeface="Roboto" panose="02000000000000000000" pitchFamily="2" charset="0"/>
              </a:rPr>
              <a:t>we are investigating and evaluating other technologies </a:t>
            </a:r>
            <a:r>
              <a:rPr lang="en-US" sz="1700" dirty="0">
                <a:latin typeface="Roboto" panose="02000000000000000000" pitchFamily="2" charset="0"/>
                <a:ea typeface="Roboto" panose="02000000000000000000" pitchFamily="2" charset="0"/>
              </a:rPr>
              <a:t>that may make it easier for both Developers and Designers to easily contribute to and search through Design System guidance and patterns through a web UI, rather than be reliant on spinning up an Ember application within a local dev environment to see edits. These solutions also leverage Sketch Integration, making it easier to translate Sketch libraries into pattern components. Some platforms we are investigating are shown below:</a:t>
            </a:r>
            <a:br>
              <a:rPr lang="en-US" sz="2000" dirty="0"/>
            </a:br>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F34DABDE-8489-3E46-AF8A-61F2EB9CB40B}"/>
              </a:ext>
            </a:extLst>
          </p:cNvPr>
          <p:cNvPicPr>
            <a:picLocks noChangeAspect="1"/>
          </p:cNvPicPr>
          <p:nvPr/>
        </p:nvPicPr>
        <p:blipFill>
          <a:blip r:embed="rId2"/>
          <a:stretch>
            <a:fillRect/>
          </a:stretch>
        </p:blipFill>
        <p:spPr>
          <a:xfrm>
            <a:off x="392881" y="2374094"/>
            <a:ext cx="9257438" cy="4117381"/>
          </a:xfrm>
          <a:prstGeom prst="rect">
            <a:avLst/>
          </a:prstGeom>
        </p:spPr>
      </p:pic>
      <p:pic>
        <p:nvPicPr>
          <p:cNvPr id="7" name="Picture 6">
            <a:extLst>
              <a:ext uri="{FF2B5EF4-FFF2-40B4-BE49-F238E27FC236}">
                <a16:creationId xmlns:a16="http://schemas.microsoft.com/office/drawing/2014/main" id="{3638DA5B-E0DA-7C43-9CE4-169C962B04D2}"/>
              </a:ext>
            </a:extLst>
          </p:cNvPr>
          <p:cNvPicPr>
            <a:picLocks noChangeAspect="1"/>
          </p:cNvPicPr>
          <p:nvPr/>
        </p:nvPicPr>
        <p:blipFill>
          <a:blip r:embed="rId3"/>
          <a:stretch>
            <a:fillRect/>
          </a:stretch>
        </p:blipFill>
        <p:spPr>
          <a:xfrm>
            <a:off x="9733658" y="2564296"/>
            <a:ext cx="2218438" cy="2558599"/>
          </a:xfrm>
          <a:prstGeom prst="rect">
            <a:avLst/>
          </a:prstGeom>
        </p:spPr>
      </p:pic>
    </p:spTree>
    <p:extLst>
      <p:ext uri="{BB962C8B-B14F-4D97-AF65-F5344CB8AC3E}">
        <p14:creationId xmlns:p14="http://schemas.microsoft.com/office/powerpoint/2010/main" val="2041225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9E84-3FD2-3C49-BBE2-17FA18B15A66}"/>
              </a:ext>
            </a:extLst>
          </p:cNvPr>
          <p:cNvSpPr>
            <a:spLocks noGrp="1"/>
          </p:cNvSpPr>
          <p:nvPr>
            <p:ph type="title"/>
          </p:nvPr>
        </p:nvSpPr>
        <p:spPr>
          <a:xfrm>
            <a:off x="293492" y="328338"/>
            <a:ext cx="9136117" cy="347523"/>
          </a:xfrm>
        </p:spPr>
        <p:txBody>
          <a:bodyPr>
            <a:normAutofit fontScale="90000"/>
          </a:bodyPr>
          <a:lstStyle/>
          <a:p>
            <a:r>
              <a:rPr lang="en-US" sz="2400" dirty="0">
                <a:solidFill>
                  <a:srgbClr val="7030A0"/>
                </a:solidFill>
                <a:latin typeface="Roboto" panose="02000000000000000000" pitchFamily="2" charset="0"/>
                <a:ea typeface="Roboto" panose="02000000000000000000" pitchFamily="2" charset="0"/>
              </a:rPr>
              <a:t>What we are doing to address these shortcomings?</a:t>
            </a:r>
          </a:p>
        </p:txBody>
      </p:sp>
      <p:sp>
        <p:nvSpPr>
          <p:cNvPr id="3" name="Content Placeholder 2">
            <a:extLst>
              <a:ext uri="{FF2B5EF4-FFF2-40B4-BE49-F238E27FC236}">
                <a16:creationId xmlns:a16="http://schemas.microsoft.com/office/drawing/2014/main" id="{1B791CE5-EE7B-3641-BBBB-E8D4676DF8E1}"/>
              </a:ext>
            </a:extLst>
          </p:cNvPr>
          <p:cNvSpPr>
            <a:spLocks noGrp="1"/>
          </p:cNvSpPr>
          <p:nvPr>
            <p:ph idx="1"/>
          </p:nvPr>
        </p:nvSpPr>
        <p:spPr>
          <a:xfrm>
            <a:off x="293492" y="803711"/>
            <a:ext cx="11583769" cy="1760585"/>
          </a:xfrm>
        </p:spPr>
        <p:txBody>
          <a:bodyPr>
            <a:normAutofit/>
          </a:bodyPr>
          <a:lstStyle/>
          <a:p>
            <a:pPr marL="0" indent="0">
              <a:buNone/>
            </a:pPr>
            <a:r>
              <a:rPr lang="en-US" sz="1600" b="1" dirty="0">
                <a:latin typeface="Roboto" panose="02000000000000000000" pitchFamily="2" charset="0"/>
                <a:ea typeface="Roboto" panose="02000000000000000000" pitchFamily="2" charset="0"/>
              </a:rPr>
              <a:t>Interactive Style Guide Website: </a:t>
            </a:r>
            <a:r>
              <a:rPr lang="en-US" sz="1600" b="1" i="1" dirty="0">
                <a:solidFill>
                  <a:srgbClr val="7030A0"/>
                </a:solidFill>
                <a:latin typeface="Roboto" panose="02000000000000000000" pitchFamily="2" charset="0"/>
                <a:ea typeface="Roboto" panose="02000000000000000000" pitchFamily="2" charset="0"/>
              </a:rPr>
              <a:t>No way to easily translate and port atomic branding elements. </a:t>
            </a:r>
            <a:br>
              <a:rPr lang="en-US" sz="1600" b="1" i="1" dirty="0">
                <a:solidFill>
                  <a:srgbClr val="7030A0"/>
                </a:solidFill>
                <a:latin typeface="Roboto" panose="02000000000000000000" pitchFamily="2" charset="0"/>
                <a:ea typeface="Roboto" panose="02000000000000000000" pitchFamily="2" charset="0"/>
              </a:rPr>
            </a:br>
            <a:br>
              <a:rPr lang="en-US" sz="1600" b="1" i="1" dirty="0">
                <a:latin typeface="Roboto" panose="02000000000000000000" pitchFamily="2" charset="0"/>
                <a:ea typeface="Roboto" panose="02000000000000000000" pitchFamily="2" charset="0"/>
              </a:rPr>
            </a:br>
            <a:r>
              <a:rPr lang="en-US" sz="1600" dirty="0">
                <a:latin typeface="Roboto" panose="02000000000000000000" pitchFamily="2" charset="0"/>
                <a:ea typeface="Roboto" panose="02000000000000000000" pitchFamily="2" charset="0"/>
              </a:rPr>
              <a:t>In order to make our Design System relevant to SIG product teams beyond Polaris, we are proposing to offer support for </a:t>
            </a:r>
            <a:r>
              <a:rPr lang="en-US" sz="1600" b="1" dirty="0">
                <a:latin typeface="Roboto" panose="02000000000000000000" pitchFamily="2" charset="0"/>
                <a:ea typeface="Roboto" panose="02000000000000000000" pitchFamily="2" charset="0"/>
              </a:rPr>
              <a:t>Design Tokens. </a:t>
            </a:r>
            <a:r>
              <a:rPr lang="en-US" sz="1600" dirty="0">
                <a:latin typeface="Roboto" panose="02000000000000000000" pitchFamily="2" charset="0"/>
                <a:ea typeface="Roboto" panose="02000000000000000000" pitchFamily="2" charset="0"/>
              </a:rPr>
              <a:t>These will allow us to share basic atomic design properties like colors, font properties and spacing  agnostically across other development frameworks, promoting a unified look and feel even if UI component technology diverges from framework to framework.</a:t>
            </a:r>
            <a:br>
              <a:rPr lang="en-US" sz="2000" dirty="0"/>
            </a:br>
            <a:endParaRPr lang="en-US" sz="2000" dirty="0"/>
          </a:p>
          <a:p>
            <a:pPr marL="0" indent="0">
              <a:buNone/>
            </a:pPr>
            <a:endParaRPr lang="en-US" sz="2000" dirty="0"/>
          </a:p>
        </p:txBody>
      </p:sp>
      <p:pic>
        <p:nvPicPr>
          <p:cNvPr id="6" name="Picture 5">
            <a:extLst>
              <a:ext uri="{FF2B5EF4-FFF2-40B4-BE49-F238E27FC236}">
                <a16:creationId xmlns:a16="http://schemas.microsoft.com/office/drawing/2014/main" id="{72DEB1CA-8C0F-E24A-8F46-DA7F029D8656}"/>
              </a:ext>
            </a:extLst>
          </p:cNvPr>
          <p:cNvPicPr>
            <a:picLocks noChangeAspect="1"/>
          </p:cNvPicPr>
          <p:nvPr/>
        </p:nvPicPr>
        <p:blipFill>
          <a:blip r:embed="rId2"/>
          <a:stretch>
            <a:fillRect/>
          </a:stretch>
        </p:blipFill>
        <p:spPr>
          <a:xfrm>
            <a:off x="436654" y="2540992"/>
            <a:ext cx="1418943" cy="3738803"/>
          </a:xfrm>
          <a:prstGeom prst="rect">
            <a:avLst/>
          </a:prstGeom>
        </p:spPr>
      </p:pic>
      <p:sp>
        <p:nvSpPr>
          <p:cNvPr id="8" name="TextBox 7">
            <a:extLst>
              <a:ext uri="{FF2B5EF4-FFF2-40B4-BE49-F238E27FC236}">
                <a16:creationId xmlns:a16="http://schemas.microsoft.com/office/drawing/2014/main" id="{1CBD693B-56BC-A745-9FB9-D809BE033E97}"/>
              </a:ext>
            </a:extLst>
          </p:cNvPr>
          <p:cNvSpPr txBox="1"/>
          <p:nvPr/>
        </p:nvSpPr>
        <p:spPr>
          <a:xfrm>
            <a:off x="436654" y="6298829"/>
            <a:ext cx="1467581" cy="461665"/>
          </a:xfrm>
          <a:prstGeom prst="rect">
            <a:avLst/>
          </a:prstGeom>
          <a:noFill/>
        </p:spPr>
        <p:txBody>
          <a:bodyPr wrap="none" rtlCol="0">
            <a:spAutoFit/>
          </a:bodyPr>
          <a:lstStyle/>
          <a:p>
            <a:r>
              <a:rPr lang="en-US" sz="1200" dirty="0"/>
              <a:t>Design variables are </a:t>
            </a:r>
          </a:p>
          <a:p>
            <a:r>
              <a:rPr lang="en-US" sz="1200" dirty="0"/>
              <a:t>defined in Sketch</a:t>
            </a:r>
          </a:p>
        </p:txBody>
      </p:sp>
      <p:sp>
        <p:nvSpPr>
          <p:cNvPr id="9" name="TextBox 8">
            <a:extLst>
              <a:ext uri="{FF2B5EF4-FFF2-40B4-BE49-F238E27FC236}">
                <a16:creationId xmlns:a16="http://schemas.microsoft.com/office/drawing/2014/main" id="{D44A17C4-068E-B741-9A44-A4E2BA3A549D}"/>
              </a:ext>
            </a:extLst>
          </p:cNvPr>
          <p:cNvSpPr txBox="1"/>
          <p:nvPr/>
        </p:nvSpPr>
        <p:spPr>
          <a:xfrm>
            <a:off x="2020073" y="6072399"/>
            <a:ext cx="2952529" cy="461665"/>
          </a:xfrm>
          <a:prstGeom prst="rect">
            <a:avLst/>
          </a:prstGeom>
          <a:noFill/>
        </p:spPr>
        <p:txBody>
          <a:bodyPr wrap="square" rtlCol="0">
            <a:spAutoFit/>
          </a:bodyPr>
          <a:lstStyle/>
          <a:p>
            <a:r>
              <a:rPr lang="en-US" sz="1200" dirty="0"/>
              <a:t>Sketch file saved as JSON or YML package, uploaded to GitLab repository and versioned</a:t>
            </a:r>
          </a:p>
        </p:txBody>
      </p:sp>
      <p:sp>
        <p:nvSpPr>
          <p:cNvPr id="10" name="Right Arrow 9">
            <a:extLst>
              <a:ext uri="{FF2B5EF4-FFF2-40B4-BE49-F238E27FC236}">
                <a16:creationId xmlns:a16="http://schemas.microsoft.com/office/drawing/2014/main" id="{9956B176-3D0F-8A4D-9E40-9C20FF8DD093}"/>
              </a:ext>
            </a:extLst>
          </p:cNvPr>
          <p:cNvSpPr/>
          <p:nvPr/>
        </p:nvSpPr>
        <p:spPr>
          <a:xfrm>
            <a:off x="1702298" y="4116050"/>
            <a:ext cx="301134" cy="208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204FCFC-E95C-D744-A2E0-DBB9385B3E6B}"/>
              </a:ext>
            </a:extLst>
          </p:cNvPr>
          <p:cNvPicPr>
            <a:picLocks noChangeAspect="1"/>
          </p:cNvPicPr>
          <p:nvPr/>
        </p:nvPicPr>
        <p:blipFill>
          <a:blip r:embed="rId3"/>
          <a:stretch>
            <a:fillRect/>
          </a:stretch>
        </p:blipFill>
        <p:spPr>
          <a:xfrm>
            <a:off x="2036752" y="2846313"/>
            <a:ext cx="2670127" cy="3236677"/>
          </a:xfrm>
          <a:prstGeom prst="rect">
            <a:avLst/>
          </a:prstGeom>
        </p:spPr>
      </p:pic>
      <p:sp>
        <p:nvSpPr>
          <p:cNvPr id="15" name="Right Arrow 14">
            <a:extLst>
              <a:ext uri="{FF2B5EF4-FFF2-40B4-BE49-F238E27FC236}">
                <a16:creationId xmlns:a16="http://schemas.microsoft.com/office/drawing/2014/main" id="{0E947496-04FF-A140-A4BE-B19145413340}"/>
              </a:ext>
            </a:extLst>
          </p:cNvPr>
          <p:cNvSpPr/>
          <p:nvPr/>
        </p:nvSpPr>
        <p:spPr>
          <a:xfrm>
            <a:off x="4593434" y="3167233"/>
            <a:ext cx="301134" cy="208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836E129-4A4A-5142-816D-F33907032403}"/>
              </a:ext>
            </a:extLst>
          </p:cNvPr>
          <p:cNvPicPr>
            <a:picLocks noChangeAspect="1"/>
          </p:cNvPicPr>
          <p:nvPr/>
        </p:nvPicPr>
        <p:blipFill>
          <a:blip r:embed="rId4"/>
          <a:stretch>
            <a:fillRect/>
          </a:stretch>
        </p:blipFill>
        <p:spPr>
          <a:xfrm>
            <a:off x="4972602" y="2547312"/>
            <a:ext cx="2802919" cy="1406377"/>
          </a:xfrm>
          <a:prstGeom prst="rect">
            <a:avLst/>
          </a:prstGeom>
        </p:spPr>
      </p:pic>
      <p:sp>
        <p:nvSpPr>
          <p:cNvPr id="18" name="TextBox 17">
            <a:extLst>
              <a:ext uri="{FF2B5EF4-FFF2-40B4-BE49-F238E27FC236}">
                <a16:creationId xmlns:a16="http://schemas.microsoft.com/office/drawing/2014/main" id="{C3BFC450-C875-E549-8E3B-CB7731BF8210}"/>
              </a:ext>
            </a:extLst>
          </p:cNvPr>
          <p:cNvSpPr txBox="1"/>
          <p:nvPr/>
        </p:nvSpPr>
        <p:spPr>
          <a:xfrm>
            <a:off x="4886166" y="4031734"/>
            <a:ext cx="2952529" cy="830997"/>
          </a:xfrm>
          <a:prstGeom prst="rect">
            <a:avLst/>
          </a:prstGeom>
          <a:noFill/>
        </p:spPr>
        <p:txBody>
          <a:bodyPr wrap="square" rtlCol="0">
            <a:spAutoFit/>
          </a:bodyPr>
          <a:lstStyle/>
          <a:p>
            <a:r>
              <a:rPr lang="en-US" sz="1200" dirty="0"/>
              <a:t>Open-source Style Dictionary converts packages into variables suitable for a variety</a:t>
            </a:r>
          </a:p>
          <a:p>
            <a:r>
              <a:rPr lang="en-US" sz="1200" dirty="0"/>
              <a:t>of platforms and applications on those platforms</a:t>
            </a:r>
          </a:p>
        </p:txBody>
      </p:sp>
      <p:pic>
        <p:nvPicPr>
          <p:cNvPr id="20" name="Picture 19">
            <a:extLst>
              <a:ext uri="{FF2B5EF4-FFF2-40B4-BE49-F238E27FC236}">
                <a16:creationId xmlns:a16="http://schemas.microsoft.com/office/drawing/2014/main" id="{D26CA612-4467-2E48-9D1B-375BB37B9E87}"/>
              </a:ext>
            </a:extLst>
          </p:cNvPr>
          <p:cNvPicPr>
            <a:picLocks noChangeAspect="1"/>
          </p:cNvPicPr>
          <p:nvPr/>
        </p:nvPicPr>
        <p:blipFill>
          <a:blip r:embed="rId5"/>
          <a:stretch>
            <a:fillRect/>
          </a:stretch>
        </p:blipFill>
        <p:spPr>
          <a:xfrm>
            <a:off x="8259410" y="2669384"/>
            <a:ext cx="3791675" cy="3236677"/>
          </a:xfrm>
          <a:prstGeom prst="rect">
            <a:avLst/>
          </a:prstGeom>
        </p:spPr>
      </p:pic>
      <p:pic>
        <p:nvPicPr>
          <p:cNvPr id="22" name="Picture 21">
            <a:extLst>
              <a:ext uri="{FF2B5EF4-FFF2-40B4-BE49-F238E27FC236}">
                <a16:creationId xmlns:a16="http://schemas.microsoft.com/office/drawing/2014/main" id="{8F09630D-317D-6A4C-994E-75CF5D30491F}"/>
              </a:ext>
            </a:extLst>
          </p:cNvPr>
          <p:cNvPicPr>
            <a:picLocks noChangeAspect="1"/>
          </p:cNvPicPr>
          <p:nvPr/>
        </p:nvPicPr>
        <p:blipFill>
          <a:blip r:embed="rId6"/>
          <a:stretch>
            <a:fillRect/>
          </a:stretch>
        </p:blipFill>
        <p:spPr>
          <a:xfrm>
            <a:off x="4949339" y="5093378"/>
            <a:ext cx="2952529" cy="1102626"/>
          </a:xfrm>
          <a:prstGeom prst="rect">
            <a:avLst/>
          </a:prstGeom>
        </p:spPr>
      </p:pic>
      <p:sp>
        <p:nvSpPr>
          <p:cNvPr id="23" name="Right Arrow 22">
            <a:extLst>
              <a:ext uri="{FF2B5EF4-FFF2-40B4-BE49-F238E27FC236}">
                <a16:creationId xmlns:a16="http://schemas.microsoft.com/office/drawing/2014/main" id="{BF6F9455-C29E-984C-B8A7-6F3B6D5CE631}"/>
              </a:ext>
            </a:extLst>
          </p:cNvPr>
          <p:cNvSpPr/>
          <p:nvPr/>
        </p:nvSpPr>
        <p:spPr>
          <a:xfrm rot="5400000">
            <a:off x="6213659" y="4723073"/>
            <a:ext cx="301134" cy="208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87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9E84-3FD2-3C49-BBE2-17FA18B15A66}"/>
              </a:ext>
            </a:extLst>
          </p:cNvPr>
          <p:cNvSpPr>
            <a:spLocks noGrp="1"/>
          </p:cNvSpPr>
          <p:nvPr>
            <p:ph type="title"/>
          </p:nvPr>
        </p:nvSpPr>
        <p:spPr>
          <a:xfrm>
            <a:off x="293492" y="328338"/>
            <a:ext cx="9136117" cy="347523"/>
          </a:xfrm>
        </p:spPr>
        <p:txBody>
          <a:bodyPr>
            <a:normAutofit fontScale="90000"/>
          </a:bodyPr>
          <a:lstStyle/>
          <a:p>
            <a:r>
              <a:rPr lang="en-US" sz="2400" dirty="0">
                <a:solidFill>
                  <a:srgbClr val="7030A0"/>
                </a:solidFill>
                <a:latin typeface="Roboto" panose="02000000000000000000" pitchFamily="2" charset="0"/>
                <a:ea typeface="Roboto" panose="02000000000000000000" pitchFamily="2" charset="0"/>
              </a:rPr>
              <a:t>What we are doing to address these shortcomings?</a:t>
            </a:r>
          </a:p>
        </p:txBody>
      </p:sp>
      <p:sp>
        <p:nvSpPr>
          <p:cNvPr id="3" name="Content Placeholder 2">
            <a:extLst>
              <a:ext uri="{FF2B5EF4-FFF2-40B4-BE49-F238E27FC236}">
                <a16:creationId xmlns:a16="http://schemas.microsoft.com/office/drawing/2014/main" id="{1B791CE5-EE7B-3641-BBBB-E8D4676DF8E1}"/>
              </a:ext>
            </a:extLst>
          </p:cNvPr>
          <p:cNvSpPr>
            <a:spLocks noGrp="1"/>
          </p:cNvSpPr>
          <p:nvPr>
            <p:ph idx="1"/>
          </p:nvPr>
        </p:nvSpPr>
        <p:spPr>
          <a:xfrm>
            <a:off x="293493" y="1050895"/>
            <a:ext cx="5988037" cy="5738825"/>
          </a:xfrm>
        </p:spPr>
        <p:txBody>
          <a:bodyPr>
            <a:normAutofit/>
          </a:bodyPr>
          <a:lstStyle/>
          <a:p>
            <a:pPr marL="0" indent="0">
              <a:buNone/>
            </a:pPr>
            <a:r>
              <a:rPr lang="en-US" sz="1700" b="1" dirty="0">
                <a:latin typeface="Roboto" panose="02000000000000000000" pitchFamily="2" charset="0"/>
                <a:ea typeface="Roboto" panose="02000000000000000000" pitchFamily="2" charset="0"/>
              </a:rPr>
              <a:t>Interactive Style Guide Website: </a:t>
            </a:r>
            <a:r>
              <a:rPr lang="en-US" sz="1700" b="1" i="1" dirty="0">
                <a:solidFill>
                  <a:srgbClr val="7030A0"/>
                </a:solidFill>
                <a:latin typeface="Roboto" panose="02000000000000000000" pitchFamily="2" charset="0"/>
                <a:ea typeface="Roboto" panose="02000000000000000000" pitchFamily="2" charset="0"/>
              </a:rPr>
              <a:t>Instructional language and terminology skews towards the developer persona. </a:t>
            </a:r>
            <a:br>
              <a:rPr lang="en-US" sz="1700" b="1" i="1" dirty="0">
                <a:solidFill>
                  <a:srgbClr val="7030A0"/>
                </a:solidFill>
                <a:latin typeface="Roboto" panose="02000000000000000000" pitchFamily="2" charset="0"/>
                <a:ea typeface="Roboto" panose="02000000000000000000" pitchFamily="2" charset="0"/>
              </a:rPr>
            </a:br>
            <a:br>
              <a:rPr lang="en-US" sz="1700" b="1" i="1" dirty="0">
                <a:latin typeface="Roboto" panose="02000000000000000000" pitchFamily="2" charset="0"/>
                <a:ea typeface="Roboto" panose="02000000000000000000" pitchFamily="2" charset="0"/>
              </a:rPr>
            </a:br>
            <a:r>
              <a:rPr lang="en-US" sz="1700" dirty="0">
                <a:latin typeface="Roboto" panose="02000000000000000000" pitchFamily="2" charset="0"/>
                <a:ea typeface="Roboto" panose="02000000000000000000" pitchFamily="2" charset="0"/>
              </a:rPr>
              <a:t>While much of the documentation currently found in the Interactive Design Guide will remain there, it will be updated, refined and further modified to allow for additional language that will speak to wider audiences who may also benefit from the Design System. Instructional language of a more technical nature, particularly regarding setup and installation of the Nucleus web application, may be moved into README documentation within the app’s GitLab repository.</a:t>
            </a:r>
            <a:br>
              <a:rPr lang="en-US" sz="1700" dirty="0">
                <a:latin typeface="Roboto" panose="02000000000000000000" pitchFamily="2" charset="0"/>
                <a:ea typeface="Roboto" panose="02000000000000000000" pitchFamily="2" charset="0"/>
              </a:rPr>
            </a:br>
            <a:br>
              <a:rPr lang="en-US" sz="1700" dirty="0">
                <a:latin typeface="Roboto" panose="02000000000000000000" pitchFamily="2" charset="0"/>
                <a:ea typeface="Roboto" panose="02000000000000000000" pitchFamily="2" charset="0"/>
              </a:rPr>
            </a:br>
            <a:r>
              <a:rPr lang="en-US" sz="1700" dirty="0">
                <a:latin typeface="Roboto" panose="02000000000000000000" pitchFamily="2" charset="0"/>
                <a:ea typeface="Roboto" panose="02000000000000000000" pitchFamily="2" charset="0"/>
              </a:rPr>
              <a:t>Meanwhile, </a:t>
            </a:r>
            <a:r>
              <a:rPr lang="en-US" sz="1700" b="1" dirty="0">
                <a:latin typeface="Roboto" panose="02000000000000000000" pitchFamily="2" charset="0"/>
                <a:ea typeface="Roboto" panose="02000000000000000000" pitchFamily="2" charset="0"/>
              </a:rPr>
              <a:t>we should encourage all team members to contribute to further Guidance documentation already started on Confluence.</a:t>
            </a:r>
            <a:r>
              <a:rPr lang="en-US" sz="1700" dirty="0">
                <a:latin typeface="Roboto" panose="02000000000000000000" pitchFamily="2" charset="0"/>
                <a:ea typeface="Roboto" panose="02000000000000000000" pitchFamily="2" charset="0"/>
              </a:rPr>
              <a:t> By crowdsourcing the creation of guidance within the UX team, we can take recommendations produced from audits, bug reports or usability research as they relate to the UI patterns and translate them to meaningful guidance that once refined and strategized can be used within the Design System.</a:t>
            </a:r>
            <a:br>
              <a:rPr lang="en-US" sz="1700" dirty="0">
                <a:latin typeface="Roboto" panose="02000000000000000000" pitchFamily="2" charset="0"/>
                <a:ea typeface="Roboto" panose="02000000000000000000" pitchFamily="2" charset="0"/>
              </a:rPr>
            </a:br>
            <a:br>
              <a:rPr lang="en-US" sz="1700" dirty="0">
                <a:latin typeface="Roboto" panose="02000000000000000000" pitchFamily="2" charset="0"/>
                <a:ea typeface="Roboto" panose="02000000000000000000" pitchFamily="2" charset="0"/>
              </a:rPr>
            </a:br>
            <a:r>
              <a:rPr lang="en-US" sz="1700" dirty="0">
                <a:solidFill>
                  <a:srgbClr val="0070C0"/>
                </a:solidFill>
                <a:latin typeface="Roboto" panose="02000000000000000000" pitchFamily="2" charset="0"/>
                <a:ea typeface="Roboto" panose="02000000000000000000" pitchFamily="2" charset="0"/>
              </a:rPr>
              <a:t>https://sig-</a:t>
            </a:r>
            <a:r>
              <a:rPr lang="en-US" sz="1700" dirty="0" err="1">
                <a:solidFill>
                  <a:srgbClr val="0070C0"/>
                </a:solidFill>
                <a:latin typeface="Roboto" panose="02000000000000000000" pitchFamily="2" charset="0"/>
                <a:ea typeface="Roboto" panose="02000000000000000000" pitchFamily="2" charset="0"/>
              </a:rPr>
              <a:t>confluence.internal.synopsys.com</a:t>
            </a:r>
            <a:r>
              <a:rPr lang="en-US" sz="1700" dirty="0">
                <a:solidFill>
                  <a:srgbClr val="0070C0"/>
                </a:solidFill>
                <a:latin typeface="Roboto" panose="02000000000000000000" pitchFamily="2" charset="0"/>
                <a:ea typeface="Roboto" panose="02000000000000000000" pitchFamily="2" charset="0"/>
              </a:rPr>
              <a:t>/x/</a:t>
            </a:r>
            <a:r>
              <a:rPr lang="en-US" sz="1700" dirty="0" err="1">
                <a:solidFill>
                  <a:srgbClr val="0070C0"/>
                </a:solidFill>
                <a:latin typeface="Roboto" panose="02000000000000000000" pitchFamily="2" charset="0"/>
                <a:ea typeface="Roboto" panose="02000000000000000000" pitchFamily="2" charset="0"/>
              </a:rPr>
              <a:t>yCQjKg</a:t>
            </a:r>
            <a:br>
              <a:rPr lang="en-US" sz="2000" dirty="0"/>
            </a:br>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A986D0FE-B375-174B-AB66-38117B053954}"/>
              </a:ext>
            </a:extLst>
          </p:cNvPr>
          <p:cNvPicPr>
            <a:picLocks noChangeAspect="1"/>
          </p:cNvPicPr>
          <p:nvPr/>
        </p:nvPicPr>
        <p:blipFill>
          <a:blip r:embed="rId2"/>
          <a:stretch>
            <a:fillRect/>
          </a:stretch>
        </p:blipFill>
        <p:spPr>
          <a:xfrm>
            <a:off x="6638465" y="1050895"/>
            <a:ext cx="5063386" cy="5460515"/>
          </a:xfrm>
          <a:prstGeom prst="rect">
            <a:avLst/>
          </a:prstGeom>
        </p:spPr>
      </p:pic>
    </p:spTree>
    <p:extLst>
      <p:ext uri="{BB962C8B-B14F-4D97-AF65-F5344CB8AC3E}">
        <p14:creationId xmlns:p14="http://schemas.microsoft.com/office/powerpoint/2010/main" val="198751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9E84-3FD2-3C49-BBE2-17FA18B15A66}"/>
              </a:ext>
            </a:extLst>
          </p:cNvPr>
          <p:cNvSpPr>
            <a:spLocks noGrp="1"/>
          </p:cNvSpPr>
          <p:nvPr>
            <p:ph type="title"/>
          </p:nvPr>
        </p:nvSpPr>
        <p:spPr>
          <a:xfrm>
            <a:off x="293492" y="328338"/>
            <a:ext cx="9136117" cy="347523"/>
          </a:xfrm>
        </p:spPr>
        <p:txBody>
          <a:bodyPr>
            <a:normAutofit fontScale="90000"/>
          </a:bodyPr>
          <a:lstStyle/>
          <a:p>
            <a:r>
              <a:rPr lang="en-US" sz="2400" b="1" dirty="0">
                <a:solidFill>
                  <a:srgbClr val="7030A0"/>
                </a:solidFill>
                <a:latin typeface="Roboto" panose="02000000000000000000" pitchFamily="2" charset="0"/>
                <a:ea typeface="Roboto" panose="02000000000000000000" pitchFamily="2" charset="0"/>
              </a:rPr>
              <a:t>What we are doing to address these shortcomings?</a:t>
            </a:r>
          </a:p>
        </p:txBody>
      </p:sp>
      <p:sp>
        <p:nvSpPr>
          <p:cNvPr id="3" name="Content Placeholder 2">
            <a:extLst>
              <a:ext uri="{FF2B5EF4-FFF2-40B4-BE49-F238E27FC236}">
                <a16:creationId xmlns:a16="http://schemas.microsoft.com/office/drawing/2014/main" id="{1B791CE5-EE7B-3641-BBBB-E8D4676DF8E1}"/>
              </a:ext>
            </a:extLst>
          </p:cNvPr>
          <p:cNvSpPr>
            <a:spLocks noGrp="1"/>
          </p:cNvSpPr>
          <p:nvPr>
            <p:ph idx="1"/>
          </p:nvPr>
        </p:nvSpPr>
        <p:spPr>
          <a:xfrm>
            <a:off x="293493" y="803711"/>
            <a:ext cx="6186820" cy="4623054"/>
          </a:xfrm>
        </p:spPr>
        <p:txBody>
          <a:bodyPr>
            <a:normAutofit/>
          </a:bodyPr>
          <a:lstStyle/>
          <a:p>
            <a:pPr marL="0" indent="0">
              <a:buNone/>
            </a:pPr>
            <a:r>
              <a:rPr lang="en-US" sz="1600" b="1" dirty="0">
                <a:latin typeface="Roboto" panose="02000000000000000000" pitchFamily="2" charset="0"/>
                <a:ea typeface="Roboto" panose="02000000000000000000" pitchFamily="2" charset="0"/>
              </a:rPr>
              <a:t>Nucleus Sketch UI Kit: </a:t>
            </a:r>
            <a:r>
              <a:rPr lang="en-US" sz="1600" b="1" i="1" dirty="0">
                <a:solidFill>
                  <a:srgbClr val="7030A0"/>
                </a:solidFill>
                <a:latin typeface="Roboto" panose="02000000000000000000" pitchFamily="2" charset="0"/>
                <a:ea typeface="Roboto" panose="02000000000000000000" pitchFamily="2" charset="0"/>
              </a:rPr>
              <a:t>Too unwieldy and difficult to navigate through to find needed patterns. </a:t>
            </a:r>
            <a:br>
              <a:rPr lang="en-US" sz="1600" i="1" dirty="0">
                <a:solidFill>
                  <a:srgbClr val="7030A0"/>
                </a:solidFill>
                <a:latin typeface="Roboto" panose="02000000000000000000" pitchFamily="2" charset="0"/>
                <a:ea typeface="Roboto" panose="02000000000000000000" pitchFamily="2" charset="0"/>
              </a:rPr>
            </a:br>
            <a:br>
              <a:rPr lang="en-US" sz="1600" i="1" dirty="0">
                <a:latin typeface="Roboto" panose="02000000000000000000" pitchFamily="2" charset="0"/>
                <a:ea typeface="Roboto" panose="02000000000000000000" pitchFamily="2" charset="0"/>
              </a:rPr>
            </a:br>
            <a:r>
              <a:rPr lang="en-US" sz="1600" dirty="0">
                <a:latin typeface="Roboto" panose="02000000000000000000" pitchFamily="2" charset="0"/>
                <a:ea typeface="Roboto" panose="02000000000000000000" pitchFamily="2" charset="0"/>
              </a:rPr>
              <a:t>To help improve this, we are making several major changes to the </a:t>
            </a:r>
            <a:r>
              <a:rPr lang="en-US" sz="1600" b="1" dirty="0">
                <a:latin typeface="Roboto" panose="02000000000000000000" pitchFamily="2" charset="0"/>
                <a:ea typeface="Roboto" panose="02000000000000000000" pitchFamily="2" charset="0"/>
              </a:rPr>
              <a:t>original Nucleus Sketch UI Kit:</a:t>
            </a:r>
            <a:br>
              <a:rPr lang="en-US" sz="1600" dirty="0">
                <a:latin typeface="Roboto" panose="02000000000000000000" pitchFamily="2" charset="0"/>
                <a:ea typeface="Roboto" panose="02000000000000000000" pitchFamily="2" charset="0"/>
              </a:rPr>
            </a:br>
            <a:br>
              <a:rPr lang="en-US" sz="1600" dirty="0">
                <a:latin typeface="Roboto" panose="02000000000000000000" pitchFamily="2" charset="0"/>
                <a:ea typeface="Roboto" panose="02000000000000000000" pitchFamily="2" charset="0"/>
              </a:rPr>
            </a:br>
            <a:r>
              <a:rPr lang="en-US" sz="1600" dirty="0">
                <a:latin typeface="Roboto" panose="02000000000000000000" pitchFamily="2" charset="0"/>
                <a:ea typeface="Roboto" panose="02000000000000000000" pitchFamily="2" charset="0"/>
              </a:rPr>
              <a:t>1. </a:t>
            </a:r>
            <a:r>
              <a:rPr lang="en-US" sz="1600" b="1" dirty="0">
                <a:latin typeface="Roboto" panose="02000000000000000000" pitchFamily="2" charset="0"/>
                <a:ea typeface="Roboto" panose="02000000000000000000" pitchFamily="2" charset="0"/>
              </a:rPr>
              <a:t>Better organization of symbols in a new taxonomy </a:t>
            </a:r>
            <a:r>
              <a:rPr lang="en-US" sz="1600" dirty="0">
                <a:latin typeface="Roboto" panose="02000000000000000000" pitchFamily="2" charset="0"/>
                <a:ea typeface="Roboto" panose="02000000000000000000" pitchFamily="2" charset="0"/>
              </a:rPr>
              <a:t>detached from that currently used in the Interactive Design Guide</a:t>
            </a:r>
            <a:br>
              <a:rPr lang="en-US" sz="1600" dirty="0">
                <a:latin typeface="Roboto" panose="02000000000000000000" pitchFamily="2" charset="0"/>
                <a:ea typeface="Roboto" panose="02000000000000000000" pitchFamily="2" charset="0"/>
              </a:rPr>
            </a:br>
            <a:br>
              <a:rPr lang="en-US" sz="1600" dirty="0">
                <a:latin typeface="Roboto" panose="02000000000000000000" pitchFamily="2" charset="0"/>
                <a:ea typeface="Roboto" panose="02000000000000000000" pitchFamily="2" charset="0"/>
              </a:rPr>
            </a:br>
            <a:r>
              <a:rPr lang="en-US" sz="1600" dirty="0">
                <a:latin typeface="Roboto" panose="02000000000000000000" pitchFamily="2" charset="0"/>
                <a:ea typeface="Roboto" panose="02000000000000000000" pitchFamily="2" charset="0"/>
              </a:rPr>
              <a:t>2. </a:t>
            </a:r>
            <a:r>
              <a:rPr lang="en-US" sz="1600" b="1" dirty="0">
                <a:latin typeface="Roboto" panose="02000000000000000000" pitchFamily="2" charset="0"/>
                <a:ea typeface="Roboto" panose="02000000000000000000" pitchFamily="2" charset="0"/>
              </a:rPr>
              <a:t>Pre-constructed frequently used elements, </a:t>
            </a:r>
            <a:r>
              <a:rPr lang="en-US" sz="1600" dirty="0">
                <a:latin typeface="Roboto" panose="02000000000000000000" pitchFamily="2" charset="0"/>
                <a:ea typeface="Roboto" panose="02000000000000000000" pitchFamily="2" charset="0"/>
              </a:rPr>
              <a:t>(like the buttons shown to the right) ready to be inserted into the workspace, saving the user several steps to recreate.</a:t>
            </a:r>
            <a:br>
              <a:rPr lang="en-US" sz="1600" dirty="0">
                <a:latin typeface="Roboto" panose="02000000000000000000" pitchFamily="2" charset="0"/>
                <a:ea typeface="Roboto" panose="02000000000000000000" pitchFamily="2" charset="0"/>
              </a:rPr>
            </a:br>
            <a:br>
              <a:rPr lang="en-US" sz="1600" dirty="0">
                <a:latin typeface="Roboto" panose="02000000000000000000" pitchFamily="2" charset="0"/>
                <a:ea typeface="Roboto" panose="02000000000000000000" pitchFamily="2" charset="0"/>
              </a:rPr>
            </a:br>
            <a:r>
              <a:rPr lang="en-US" sz="1600" dirty="0">
                <a:latin typeface="Roboto" panose="02000000000000000000" pitchFamily="2" charset="0"/>
                <a:ea typeface="Roboto" panose="02000000000000000000" pitchFamily="2" charset="0"/>
              </a:rPr>
              <a:t>3. </a:t>
            </a:r>
            <a:r>
              <a:rPr lang="en-US" sz="1600" b="1" dirty="0">
                <a:latin typeface="Roboto" panose="02000000000000000000" pitchFamily="2" charset="0"/>
                <a:ea typeface="Roboto" panose="02000000000000000000" pitchFamily="2" charset="0"/>
              </a:rPr>
              <a:t>Removal of unnecessary groupings </a:t>
            </a:r>
            <a:r>
              <a:rPr lang="en-US" sz="1600" dirty="0">
                <a:latin typeface="Roboto" panose="02000000000000000000" pitchFamily="2" charset="0"/>
                <a:ea typeface="Roboto" panose="02000000000000000000" pitchFamily="2" charset="0"/>
              </a:rPr>
              <a:t>within symbols, making it easier to make edits and overrides to atomic-level symbols within.</a:t>
            </a:r>
            <a:br>
              <a:rPr lang="en-US" sz="2000" dirty="0"/>
            </a:br>
            <a:endParaRPr lang="en-US" sz="2000" dirty="0"/>
          </a:p>
          <a:p>
            <a:pPr marL="0" indent="0">
              <a:buNone/>
            </a:pPr>
            <a:endParaRPr lang="en-US" sz="2000" dirty="0"/>
          </a:p>
        </p:txBody>
      </p:sp>
      <p:pic>
        <p:nvPicPr>
          <p:cNvPr id="6" name="Picture 5">
            <a:extLst>
              <a:ext uri="{FF2B5EF4-FFF2-40B4-BE49-F238E27FC236}">
                <a16:creationId xmlns:a16="http://schemas.microsoft.com/office/drawing/2014/main" id="{72BC5D40-8033-2443-9236-F6C576F8360A}"/>
              </a:ext>
            </a:extLst>
          </p:cNvPr>
          <p:cNvPicPr>
            <a:picLocks noChangeAspect="1"/>
          </p:cNvPicPr>
          <p:nvPr/>
        </p:nvPicPr>
        <p:blipFill>
          <a:blip r:embed="rId2"/>
          <a:stretch>
            <a:fillRect/>
          </a:stretch>
        </p:blipFill>
        <p:spPr>
          <a:xfrm>
            <a:off x="6925367" y="803711"/>
            <a:ext cx="5157302" cy="5595730"/>
          </a:xfrm>
          <a:prstGeom prst="rect">
            <a:avLst/>
          </a:prstGeom>
        </p:spPr>
      </p:pic>
      <p:pic>
        <p:nvPicPr>
          <p:cNvPr id="9" name="Picture 8">
            <a:extLst>
              <a:ext uri="{FF2B5EF4-FFF2-40B4-BE49-F238E27FC236}">
                <a16:creationId xmlns:a16="http://schemas.microsoft.com/office/drawing/2014/main" id="{1F265F93-891C-654E-AC04-F512286AA361}"/>
              </a:ext>
            </a:extLst>
          </p:cNvPr>
          <p:cNvPicPr>
            <a:picLocks noChangeAspect="1"/>
          </p:cNvPicPr>
          <p:nvPr/>
        </p:nvPicPr>
        <p:blipFill>
          <a:blip r:embed="rId3"/>
          <a:stretch>
            <a:fillRect/>
          </a:stretch>
        </p:blipFill>
        <p:spPr>
          <a:xfrm>
            <a:off x="401162" y="4259051"/>
            <a:ext cx="1696835" cy="2335428"/>
          </a:xfrm>
          <a:prstGeom prst="rect">
            <a:avLst/>
          </a:prstGeom>
        </p:spPr>
      </p:pic>
      <p:sp>
        <p:nvSpPr>
          <p:cNvPr id="10" name="Content Placeholder 2">
            <a:extLst>
              <a:ext uri="{FF2B5EF4-FFF2-40B4-BE49-F238E27FC236}">
                <a16:creationId xmlns:a16="http://schemas.microsoft.com/office/drawing/2014/main" id="{3CDD45CD-13E2-1A40-AEEC-0FB27A52E4A6}"/>
              </a:ext>
            </a:extLst>
          </p:cNvPr>
          <p:cNvSpPr txBox="1">
            <a:spLocks/>
          </p:cNvSpPr>
          <p:nvPr/>
        </p:nvSpPr>
        <p:spPr>
          <a:xfrm>
            <a:off x="2543051" y="4358898"/>
            <a:ext cx="3937262" cy="24195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Roboto" panose="02000000000000000000" pitchFamily="2" charset="0"/>
                <a:ea typeface="Roboto" panose="02000000000000000000" pitchFamily="2" charset="0"/>
              </a:rPr>
              <a:t>4. </a:t>
            </a:r>
            <a:r>
              <a:rPr lang="en-US" sz="1600" b="1" dirty="0">
                <a:latin typeface="Roboto" panose="02000000000000000000" pitchFamily="2" charset="0"/>
                <a:ea typeface="Roboto" panose="02000000000000000000" pitchFamily="2" charset="0"/>
              </a:rPr>
              <a:t>Reduction of unnecessary text styles</a:t>
            </a:r>
            <a:r>
              <a:rPr lang="en-US" sz="1600" dirty="0">
                <a:latin typeface="Roboto" panose="02000000000000000000" pitchFamily="2" charset="0"/>
                <a:ea typeface="Roboto" panose="02000000000000000000" pitchFamily="2" charset="0"/>
              </a:rPr>
              <a:t>, and consolidation of naming conventions based on sizes and weights – this will be helpful in identifying Design Tokens for typography variables (see some renamed styles on the left) – Headers and Body text are clearly defined and accessible.</a:t>
            </a:r>
            <a:br>
              <a:rPr lang="en-US" sz="1600" dirty="0">
                <a:latin typeface="Roboto" panose="02000000000000000000" pitchFamily="2" charset="0"/>
                <a:ea typeface="Roboto" panose="02000000000000000000" pitchFamily="2" charset="0"/>
              </a:rPr>
            </a:br>
            <a:br>
              <a:rPr lang="en-US" sz="1600" dirty="0">
                <a:latin typeface="Roboto" panose="02000000000000000000" pitchFamily="2" charset="0"/>
                <a:ea typeface="Roboto" panose="02000000000000000000" pitchFamily="2" charset="0"/>
              </a:rPr>
            </a:br>
            <a:br>
              <a:rPr lang="en-US" sz="2000" dirty="0"/>
            </a:br>
            <a:endParaRPr lang="en-US" sz="2000" dirty="0"/>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170158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9E84-3FD2-3C49-BBE2-17FA18B15A66}"/>
              </a:ext>
            </a:extLst>
          </p:cNvPr>
          <p:cNvSpPr>
            <a:spLocks noGrp="1"/>
          </p:cNvSpPr>
          <p:nvPr>
            <p:ph type="title"/>
          </p:nvPr>
        </p:nvSpPr>
        <p:spPr>
          <a:xfrm>
            <a:off x="293492" y="328338"/>
            <a:ext cx="9136117" cy="347523"/>
          </a:xfrm>
        </p:spPr>
        <p:txBody>
          <a:bodyPr>
            <a:normAutofit fontScale="90000"/>
          </a:bodyPr>
          <a:lstStyle/>
          <a:p>
            <a:r>
              <a:rPr lang="en-US" sz="2400" b="1" dirty="0">
                <a:solidFill>
                  <a:srgbClr val="7030A0"/>
                </a:solidFill>
                <a:latin typeface="Roboto" panose="02000000000000000000" pitchFamily="2" charset="0"/>
                <a:ea typeface="Roboto" panose="02000000000000000000" pitchFamily="2" charset="0"/>
              </a:rPr>
              <a:t>What we are doing to address these shortcomings?</a:t>
            </a:r>
          </a:p>
        </p:txBody>
      </p:sp>
      <p:sp>
        <p:nvSpPr>
          <p:cNvPr id="3" name="Content Placeholder 2">
            <a:extLst>
              <a:ext uri="{FF2B5EF4-FFF2-40B4-BE49-F238E27FC236}">
                <a16:creationId xmlns:a16="http://schemas.microsoft.com/office/drawing/2014/main" id="{1B791CE5-EE7B-3641-BBBB-E8D4676DF8E1}"/>
              </a:ext>
            </a:extLst>
          </p:cNvPr>
          <p:cNvSpPr>
            <a:spLocks noGrp="1"/>
          </p:cNvSpPr>
          <p:nvPr>
            <p:ph idx="1"/>
          </p:nvPr>
        </p:nvSpPr>
        <p:spPr>
          <a:xfrm>
            <a:off x="293493" y="803710"/>
            <a:ext cx="5802507" cy="5944960"/>
          </a:xfrm>
        </p:spPr>
        <p:txBody>
          <a:bodyPr>
            <a:normAutofit/>
          </a:bodyPr>
          <a:lstStyle/>
          <a:p>
            <a:pPr marL="0" indent="0">
              <a:buNone/>
            </a:pPr>
            <a:r>
              <a:rPr lang="en-US" sz="1600" b="1" dirty="0">
                <a:latin typeface="Roboto" panose="02000000000000000000" pitchFamily="2" charset="0"/>
                <a:ea typeface="Roboto" panose="02000000000000000000" pitchFamily="2" charset="0"/>
              </a:rPr>
              <a:t>Nucleus Sketch UI Kit: </a:t>
            </a:r>
            <a:r>
              <a:rPr lang="en-US" sz="1600" b="1" i="1" dirty="0">
                <a:solidFill>
                  <a:srgbClr val="7030A0"/>
                </a:solidFill>
                <a:latin typeface="Roboto" panose="02000000000000000000" pitchFamily="2" charset="0"/>
                <a:ea typeface="Roboto" panose="02000000000000000000" pitchFamily="2" charset="0"/>
              </a:rPr>
              <a:t>Designers are prevented from easily translating wireframes into high fidelity design specs. </a:t>
            </a:r>
            <a:br>
              <a:rPr lang="en-US" sz="1600" i="1" dirty="0">
                <a:solidFill>
                  <a:srgbClr val="7030A0"/>
                </a:solidFill>
                <a:latin typeface="Roboto" panose="02000000000000000000" pitchFamily="2" charset="0"/>
                <a:ea typeface="Roboto" panose="02000000000000000000" pitchFamily="2" charset="0"/>
              </a:rPr>
            </a:br>
            <a:br>
              <a:rPr lang="en-US" sz="1600" i="1" dirty="0">
                <a:latin typeface="Roboto" panose="02000000000000000000" pitchFamily="2" charset="0"/>
                <a:ea typeface="Roboto" panose="02000000000000000000" pitchFamily="2" charset="0"/>
              </a:rPr>
            </a:br>
            <a:r>
              <a:rPr lang="en-US" sz="1600" dirty="0">
                <a:latin typeface="Roboto" panose="02000000000000000000" pitchFamily="2" charset="0"/>
                <a:ea typeface="Roboto" panose="02000000000000000000" pitchFamily="2" charset="0"/>
              </a:rPr>
              <a:t>In addition, we will be making available a </a:t>
            </a:r>
            <a:r>
              <a:rPr lang="en-US" sz="1600" b="1" dirty="0">
                <a:latin typeface="Roboto" panose="02000000000000000000" pitchFamily="2" charset="0"/>
                <a:ea typeface="Roboto" panose="02000000000000000000" pitchFamily="2" charset="0"/>
              </a:rPr>
              <a:t>Polaris-specific Sketch UI Kit based on the revised Nucleus Kit. </a:t>
            </a:r>
            <a:r>
              <a:rPr lang="en-US" sz="1600" dirty="0">
                <a:latin typeface="Roboto" panose="02000000000000000000" pitchFamily="2" charset="0"/>
                <a:ea typeface="Roboto" panose="02000000000000000000" pitchFamily="2" charset="0"/>
              </a:rPr>
              <a:t>This will make it much easier for designers to translate high-fidelity mockups from wireframes by:</a:t>
            </a:r>
            <a:br>
              <a:rPr lang="en-US" sz="1600" dirty="0">
                <a:latin typeface="Roboto" panose="02000000000000000000" pitchFamily="2" charset="0"/>
                <a:ea typeface="Roboto" panose="02000000000000000000" pitchFamily="2" charset="0"/>
              </a:rPr>
            </a:br>
            <a:br>
              <a:rPr lang="en-US" sz="1600" dirty="0">
                <a:latin typeface="Roboto" panose="02000000000000000000" pitchFamily="2" charset="0"/>
                <a:ea typeface="Roboto" panose="02000000000000000000" pitchFamily="2" charset="0"/>
              </a:rPr>
            </a:br>
            <a:r>
              <a:rPr lang="en-US" sz="1600" dirty="0">
                <a:latin typeface="Roboto" panose="02000000000000000000" pitchFamily="2" charset="0"/>
                <a:ea typeface="Roboto" panose="02000000000000000000" pitchFamily="2" charset="0"/>
              </a:rPr>
              <a:t>1. Providing </a:t>
            </a:r>
            <a:r>
              <a:rPr lang="en-US" sz="1600" b="1" dirty="0">
                <a:latin typeface="Roboto" panose="02000000000000000000" pitchFamily="2" charset="0"/>
                <a:ea typeface="Roboto" panose="02000000000000000000" pitchFamily="2" charset="0"/>
              </a:rPr>
              <a:t>Polaris-specific pages and page templates </a:t>
            </a:r>
            <a:r>
              <a:rPr lang="en-US" sz="1600" dirty="0">
                <a:latin typeface="Roboto" panose="02000000000000000000" pitchFamily="2" charset="0"/>
                <a:ea typeface="Roboto" panose="02000000000000000000" pitchFamily="2" charset="0"/>
              </a:rPr>
              <a:t>as Sketch symbols that can easily dragged and dropped into the workspace. These specific pages and templates are based on those defined in the Nucleus Kit, but they have Polaris-specific </a:t>
            </a:r>
            <a:r>
              <a:rPr lang="en-US" sz="1600" b="1" dirty="0">
                <a:latin typeface="Roboto" panose="02000000000000000000" pitchFamily="2" charset="0"/>
                <a:ea typeface="Roboto" panose="02000000000000000000" pitchFamily="2" charset="0"/>
              </a:rPr>
              <a:t>text and symbol overrides</a:t>
            </a:r>
            <a:r>
              <a:rPr lang="en-US" sz="1600" dirty="0">
                <a:latin typeface="Roboto" panose="02000000000000000000" pitchFamily="2" charset="0"/>
                <a:ea typeface="Roboto" panose="02000000000000000000" pitchFamily="2" charset="0"/>
              </a:rPr>
              <a:t> already in place, saving the designer much time editing elements like label names and icons from placeholders.</a:t>
            </a:r>
            <a:br>
              <a:rPr lang="en-US" sz="1600" dirty="0">
                <a:latin typeface="Roboto" panose="02000000000000000000" pitchFamily="2" charset="0"/>
                <a:ea typeface="Roboto" panose="02000000000000000000" pitchFamily="2" charset="0"/>
              </a:rPr>
            </a:br>
            <a:br>
              <a:rPr lang="en-US" sz="1600" dirty="0">
                <a:latin typeface="Roboto" panose="02000000000000000000" pitchFamily="2" charset="0"/>
                <a:ea typeface="Roboto" panose="02000000000000000000" pitchFamily="2" charset="0"/>
              </a:rPr>
            </a:br>
            <a:r>
              <a:rPr lang="en-US" sz="1600" dirty="0">
                <a:latin typeface="Roboto" panose="02000000000000000000" pitchFamily="2" charset="0"/>
                <a:ea typeface="Roboto" panose="02000000000000000000" pitchFamily="2" charset="0"/>
              </a:rPr>
              <a:t>2. As base symbols are updated in Nucleus, Polaris-specific symbols built on them </a:t>
            </a:r>
            <a:r>
              <a:rPr lang="en-US" sz="1600" b="1" dirty="0">
                <a:latin typeface="Roboto" panose="02000000000000000000" pitchFamily="2" charset="0"/>
                <a:ea typeface="Roboto" panose="02000000000000000000" pitchFamily="2" charset="0"/>
              </a:rPr>
              <a:t>will inherit those changes as well, while maintaining their overrides.</a:t>
            </a:r>
            <a:br>
              <a:rPr lang="en-US" sz="1600" dirty="0">
                <a:latin typeface="Roboto" panose="02000000000000000000" pitchFamily="2" charset="0"/>
                <a:ea typeface="Roboto" panose="02000000000000000000" pitchFamily="2" charset="0"/>
              </a:rPr>
            </a:br>
            <a:br>
              <a:rPr lang="en-US" sz="1600" dirty="0">
                <a:latin typeface="Roboto" panose="02000000000000000000" pitchFamily="2" charset="0"/>
                <a:ea typeface="Roboto" panose="02000000000000000000" pitchFamily="2" charset="0"/>
              </a:rPr>
            </a:br>
            <a:r>
              <a:rPr lang="en-US" sz="1600" dirty="0">
                <a:latin typeface="Roboto" panose="02000000000000000000" pitchFamily="2" charset="0"/>
                <a:ea typeface="Roboto" panose="02000000000000000000" pitchFamily="2" charset="0"/>
              </a:rPr>
              <a:t>3. </a:t>
            </a:r>
            <a:r>
              <a:rPr lang="en-US" sz="1600" b="1" dirty="0">
                <a:latin typeface="Roboto" panose="02000000000000000000" pitchFamily="2" charset="0"/>
                <a:ea typeface="Roboto" panose="02000000000000000000" pitchFamily="2" charset="0"/>
              </a:rPr>
              <a:t>We will schedule several workshops </a:t>
            </a:r>
            <a:r>
              <a:rPr lang="en-US" sz="1600" dirty="0">
                <a:latin typeface="Roboto" panose="02000000000000000000" pitchFamily="2" charset="0"/>
                <a:ea typeface="Roboto" panose="02000000000000000000" pitchFamily="2" charset="0"/>
              </a:rPr>
              <a:t>that will demonstrate how a combination of the Polaris and Nucleus Sketch Kits will allow you to create highly detailed mockups in a short period of time.</a:t>
            </a:r>
            <a:br>
              <a:rPr lang="en-US" sz="2000" dirty="0"/>
            </a:br>
            <a:endParaRPr lang="en-US" sz="2000" dirty="0"/>
          </a:p>
          <a:p>
            <a:pPr marL="0" indent="0">
              <a:buNone/>
            </a:pPr>
            <a:endParaRPr lang="en-US" sz="2000" dirty="0"/>
          </a:p>
        </p:txBody>
      </p:sp>
      <p:pic>
        <p:nvPicPr>
          <p:cNvPr id="8" name="Picture 7">
            <a:extLst>
              <a:ext uri="{FF2B5EF4-FFF2-40B4-BE49-F238E27FC236}">
                <a16:creationId xmlns:a16="http://schemas.microsoft.com/office/drawing/2014/main" id="{E009D49D-68EA-4042-AE82-63B7A48501A3}"/>
              </a:ext>
            </a:extLst>
          </p:cNvPr>
          <p:cNvPicPr>
            <a:picLocks noChangeAspect="1"/>
          </p:cNvPicPr>
          <p:nvPr/>
        </p:nvPicPr>
        <p:blipFill>
          <a:blip r:embed="rId2"/>
          <a:stretch>
            <a:fillRect/>
          </a:stretch>
        </p:blipFill>
        <p:spPr>
          <a:xfrm>
            <a:off x="6231834" y="822229"/>
            <a:ext cx="5112099" cy="3429000"/>
          </a:xfrm>
          <a:prstGeom prst="rect">
            <a:avLst/>
          </a:prstGeom>
        </p:spPr>
      </p:pic>
      <p:pic>
        <p:nvPicPr>
          <p:cNvPr id="5" name="Picture 4">
            <a:extLst>
              <a:ext uri="{FF2B5EF4-FFF2-40B4-BE49-F238E27FC236}">
                <a16:creationId xmlns:a16="http://schemas.microsoft.com/office/drawing/2014/main" id="{A88A3BD8-817A-DF4C-8AE4-89E00653EEF3}"/>
              </a:ext>
            </a:extLst>
          </p:cNvPr>
          <p:cNvPicPr>
            <a:picLocks noChangeAspect="1"/>
          </p:cNvPicPr>
          <p:nvPr/>
        </p:nvPicPr>
        <p:blipFill>
          <a:blip r:embed="rId3"/>
          <a:stretch>
            <a:fillRect/>
          </a:stretch>
        </p:blipFill>
        <p:spPr>
          <a:xfrm>
            <a:off x="8560794" y="2922104"/>
            <a:ext cx="3227014" cy="3294499"/>
          </a:xfrm>
          <a:prstGeom prst="rect">
            <a:avLst/>
          </a:prstGeom>
        </p:spPr>
      </p:pic>
    </p:spTree>
    <p:extLst>
      <p:ext uri="{BB962C8B-B14F-4D97-AF65-F5344CB8AC3E}">
        <p14:creationId xmlns:p14="http://schemas.microsoft.com/office/powerpoint/2010/main" val="3023752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1180</Words>
  <Application>Microsoft Macintosh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Roboto</vt:lpstr>
      <vt:lpstr>Office Theme</vt:lpstr>
      <vt:lpstr>Building a Better Design System</vt:lpstr>
      <vt:lpstr>Refresher: What is a Design System?</vt:lpstr>
      <vt:lpstr>Where is Nucleus coming up short?</vt:lpstr>
      <vt:lpstr>What we are doing to address these shortcomings?</vt:lpstr>
      <vt:lpstr>What we are doing to address these shortcomings?</vt:lpstr>
      <vt:lpstr>What we are doing to address these shortcomings?</vt:lpstr>
      <vt:lpstr>What we are doing to address these shortcomings?</vt:lpstr>
      <vt:lpstr>What we are doing to address these shortcomings?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Better Design System</dc:title>
  <dc:creator>David Finnerty</dc:creator>
  <cp:lastModifiedBy>David Finnerty</cp:lastModifiedBy>
  <cp:revision>42</cp:revision>
  <dcterms:created xsi:type="dcterms:W3CDTF">2020-11-09T15:58:52Z</dcterms:created>
  <dcterms:modified xsi:type="dcterms:W3CDTF">2020-11-10T19:16:42Z</dcterms:modified>
</cp:coreProperties>
</file>